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73" r:id="rId4"/>
    <p:sldId id="271" r:id="rId5"/>
    <p:sldId id="264" r:id="rId6"/>
    <p:sldId id="260" r:id="rId7"/>
    <p:sldId id="263" r:id="rId8"/>
    <p:sldId id="261" r:id="rId9"/>
    <p:sldId id="262" r:id="rId10"/>
    <p:sldId id="276" r:id="rId11"/>
    <p:sldId id="277" r:id="rId12"/>
    <p:sldId id="275" r:id="rId13"/>
    <p:sldId id="278" r:id="rId14"/>
    <p:sldId id="279" r:id="rId15"/>
    <p:sldId id="281" r:id="rId16"/>
    <p:sldId id="283" r:id="rId17"/>
    <p:sldId id="284" r:id="rId18"/>
    <p:sldId id="280" r:id="rId19"/>
    <p:sldId id="282" r:id="rId20"/>
    <p:sldId id="285" r:id="rId21"/>
    <p:sldId id="288" r:id="rId22"/>
    <p:sldId id="286" r:id="rId23"/>
    <p:sldId id="287" r:id="rId2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1932"/>
    <a:srgbClr val="171B1E"/>
    <a:srgbClr val="98989A"/>
    <a:srgbClr val="001800"/>
    <a:srgbClr val="989890"/>
    <a:srgbClr val="003300"/>
    <a:srgbClr val="EDD899"/>
    <a:srgbClr val="B79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14"/>
    <p:restoredTop sz="96327"/>
  </p:normalViewPr>
  <p:slideViewPr>
    <p:cSldViewPr snapToGrid="0">
      <p:cViewPr varScale="1">
        <p:scale>
          <a:sx n="110" d="100"/>
          <a:sy n="110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0544E"/>
                </a:solidFill>
                <a:latin typeface="Patria" pitchFamily="50" charset="0"/>
                <a:ea typeface="+mn-ea"/>
                <a:cs typeface="+mn-cs"/>
              </a:defRPr>
            </a:pPr>
            <a:r>
              <a:rPr lang="es-MX" dirty="0" smtClean="0">
                <a:solidFill>
                  <a:srgbClr val="10544E"/>
                </a:solidFill>
                <a:latin typeface="Patria" pitchFamily="50" charset="0"/>
              </a:rPr>
              <a:t>Programas</a:t>
            </a:r>
            <a:r>
              <a:rPr lang="es-MX" baseline="0" dirty="0" smtClean="0">
                <a:solidFill>
                  <a:srgbClr val="10544E"/>
                </a:solidFill>
                <a:latin typeface="Patria" pitchFamily="50" charset="0"/>
              </a:rPr>
              <a:t> presupuestarios (</a:t>
            </a:r>
            <a:r>
              <a:rPr lang="es-MX" baseline="0" dirty="0" err="1" smtClean="0">
                <a:solidFill>
                  <a:srgbClr val="10544E"/>
                </a:solidFill>
                <a:latin typeface="Patria" pitchFamily="50" charset="0"/>
              </a:rPr>
              <a:t>Pp</a:t>
            </a:r>
            <a:r>
              <a:rPr lang="es-MX" baseline="0" dirty="0" smtClean="0">
                <a:solidFill>
                  <a:srgbClr val="10544E"/>
                </a:solidFill>
                <a:latin typeface="Patria" pitchFamily="50" charset="0"/>
              </a:rPr>
              <a:t>)</a:t>
            </a:r>
            <a:endParaRPr lang="es-MX" dirty="0">
              <a:solidFill>
                <a:srgbClr val="10544E"/>
              </a:solidFill>
              <a:latin typeface="Patria" pitchFamily="50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0544E"/>
              </a:solidFill>
              <a:latin typeface="Patria" pitchFamily="50" charset="0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MIR</c:v>
                </c:pt>
              </c:strCache>
            </c:strRef>
          </c:tx>
          <c:spPr>
            <a:solidFill>
              <a:srgbClr val="BFB48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32785660769889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3F-4950-A4D2-41732966E944}"/>
                </c:ext>
              </c:extLst>
            </c:dLbl>
            <c:dLbl>
              <c:idx val="1"/>
              <c:layout>
                <c:manualLayout>
                  <c:x val="1.0619025367984657E-2"/>
                  <c:y val="-1.7458695437996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rgbClr val="404040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rgbClr val="404040"/>
                        </a:solidFill>
                        <a:latin typeface="Montserrat SemiBold" panose="00000700000000000000" pitchFamily="2" charset="0"/>
                      </a:rPr>
                      <a:t>21</a:t>
                    </a:r>
                    <a:endParaRPr lang="en-US" dirty="0">
                      <a:solidFill>
                        <a:srgbClr val="404040"/>
                      </a:solidFill>
                      <a:latin typeface="Montserrat SemiBold" panose="00000700000000000000" pitchFamily="2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404040"/>
                      </a:solidFill>
                      <a:latin typeface="Montserrat SemiBold" panose="00000700000000000000" pitchFamily="2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140686463440322E-2"/>
                      <c:h val="0.125296881909392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63F-4950-A4D2-41732966E9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404040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Indicadores</c:v>
                </c:pt>
                <c:pt idx="1">
                  <c:v>Programas presupuestarios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242</c:v>
                </c:pt>
                <c:pt idx="1">
                  <c:v>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3F-4950-A4D2-41732966E944}"/>
            </c:ext>
          </c:extLst>
        </c:ser>
        <c:ser>
          <c:idx val="1"/>
          <c:order val="1"/>
          <c:tx>
            <c:strRef>
              <c:f>Hoja1!$B$1</c:f>
              <c:strCache>
                <c:ptCount val="1"/>
                <c:pt idx="0">
                  <c:v>FID</c:v>
                </c:pt>
              </c:strCache>
            </c:strRef>
          </c:tx>
          <c:spPr>
            <a:solidFill>
              <a:srgbClr val="10544E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49178491154832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3F-4950-A4D2-41732966E944}"/>
                </c:ext>
              </c:extLst>
            </c:dLbl>
            <c:dLbl>
              <c:idx val="1"/>
              <c:layout>
                <c:manualLayout>
                  <c:x val="0"/>
                  <c:y val="-4.6557132153977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3F-4950-A4D2-41732966E9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404040"/>
                    </a:solidFill>
                    <a:latin typeface="Montserrat SemiBold" panose="000007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Indicadores</c:v>
                </c:pt>
                <c:pt idx="1">
                  <c:v>Programas presupuestarios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81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63F-4950-A4D2-41732966E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555520"/>
        <c:axId val="220555936"/>
      </c:barChart>
      <c:catAx>
        <c:axId val="220555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7A7A51"/>
                </a:solidFill>
                <a:latin typeface="Montserrat SemiBold" panose="00000700000000000000" pitchFamily="2" charset="0"/>
                <a:ea typeface="+mn-ea"/>
                <a:cs typeface="+mn-cs"/>
              </a:defRPr>
            </a:pPr>
            <a:endParaRPr lang="es-MX"/>
          </a:p>
        </c:txPr>
        <c:crossAx val="220555936"/>
        <c:crosses val="autoZero"/>
        <c:auto val="1"/>
        <c:lblAlgn val="ctr"/>
        <c:lblOffset val="100"/>
        <c:noMultiLvlLbl val="0"/>
      </c:catAx>
      <c:valAx>
        <c:axId val="2205559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0555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932930711057518"/>
          <c:y val="0.84590322440216925"/>
          <c:w val="9.6268836227872231E-2"/>
          <c:h val="0.10918730021721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5909F-B669-43F3-AD3B-6EB7FB2C7ACE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B3667-DA94-4F41-8603-29FBF15A39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2947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8E3A9-53DD-C8B2-9E0D-E3ACBDB30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F11B9D-A04D-987C-68C0-B7BA7558C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9AEDED-1C35-D46A-FE50-9BB58CF01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C0C3-22C8-C04A-9142-087E58842354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2F3582-9E48-6B5B-E248-CB01F6DF7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4E7E3A-E3FB-4568-6FDF-55400DD0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3F89-0464-7548-8BD6-BB5647F34B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8431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876FA9-AC3D-5811-EBB9-8B1CA26C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A93328-494C-14CF-1A1A-238BA0E4B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4739F3-C5F5-E58D-A9D4-12C7D526E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C0C3-22C8-C04A-9142-087E58842354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8241F6-E2EF-7981-BD66-3446F2ABB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EC785F-7765-0750-B23E-81DE7E20A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3F89-0464-7548-8BD6-BB5647F34B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008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5C2273-6F7E-7EB4-B272-86A2EA782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25854B1-78AA-A3BA-FD3A-6E0285ED6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DA94F8-956F-F1D9-1363-C2A52504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C0C3-22C8-C04A-9142-087E58842354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7B35BC-8894-8ECD-EDF9-D73392A99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DF5281-EBE7-E863-665D-65427251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3F89-0464-7548-8BD6-BB5647F34B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607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C43083-4080-C203-809D-8E3B3C36A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19AED2-B5E0-7AC8-3217-1F70A3FC5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E7DFA6-59A6-F39B-78AA-B931068D3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C0C3-22C8-C04A-9142-087E58842354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3E1C1B-259B-2EB5-9ADD-0D041647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88768A-B143-DF7C-A8FF-3A6C6934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3F89-0464-7548-8BD6-BB5647F34B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621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13A16-A53F-BD44-C1B5-1E2198BF2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28B0E8-113D-A4E4-7EFC-D17B0537E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21F7AE-9709-E862-B6F1-47935459F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C0C3-22C8-C04A-9142-087E58842354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4609CE-F1D4-A3CA-2BED-3EC751FEF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B98E92-CF64-C54A-F3C3-D82728142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3F89-0464-7548-8BD6-BB5647F34B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893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9A623-BC6F-F706-6ED9-E8549FB6B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EA24DB-7D61-2ACF-AE5F-16E343C2E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1863C6-3A16-7846-3BBF-EF76E5609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130FED-6296-C7C7-F7E6-907539723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C0C3-22C8-C04A-9142-087E58842354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A6057C-5BC2-EBE8-40C7-D2693908E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BFB08A-726A-BF5C-A694-4E2F6F63E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3F89-0464-7548-8BD6-BB5647F34B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589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E335DB-D62D-F4FA-AA15-6997CF2AD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5613E4-D6F4-4395-1879-A37A9A2B3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AD8FD2-2A7F-0FD7-4B69-D4BE0FAF3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12862EE-B416-C0DB-AFB6-3863F54D2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DDE3D5-C137-597F-A1FD-6EE431A23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B1175C0-63F6-C53B-A848-00D6B312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C0C3-22C8-C04A-9142-087E58842354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7465FC3-50F4-751E-35C0-5E26D10D8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55B1301-5933-E565-8B41-DFC2C4BDB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3F89-0464-7548-8BD6-BB5647F34B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449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90111C-4876-1319-1B47-0AF43DCC7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17C264F-39BB-71EA-368D-2262EF86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C0C3-22C8-C04A-9142-087E58842354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C8ABFA-6BD3-D05F-A162-891893AE5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B953089-61CD-FBBF-0562-122A7E40A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3F89-0464-7548-8BD6-BB5647F34B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888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25213A-C245-DC63-E014-4F78B19F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C0C3-22C8-C04A-9142-087E58842354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630C676-AED6-A258-E2F6-E503CFC7C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E5A18D-F796-9CB4-8D45-B88FCD1F2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3F89-0464-7548-8BD6-BB5647F34B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648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774113-57E0-C47A-C132-A65D304D1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F49CE7-C77D-A257-5B49-A25C166B1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6576CF-9E55-C324-18AD-26F1E9244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1E5881-268A-3052-AC95-AB7397A1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C0C3-22C8-C04A-9142-087E58842354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D342F5-D3D8-097F-6889-38D796531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AD3121-2EEB-75FF-71CA-22C7E5A32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3F89-0464-7548-8BD6-BB5647F34B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625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AA578-BB45-204B-067A-F0656073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4C5864-1289-41C8-A2B3-58386B2EF5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4AE3B2-CE9E-ECC0-CC94-32B55C343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AB4F74-A47B-E99A-6861-BB046AA40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C0C3-22C8-C04A-9142-087E58842354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6FDEBD-706A-F7B5-7132-F8CDC0DA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6C7A5A-CAE2-86F3-FD7E-1E6C0993F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3F89-0464-7548-8BD6-BB5647F34B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596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63FCC6D-E33A-8254-1EF6-0F73942AC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F3E3C1-7274-5266-1187-6052B41DC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7105CC-F296-1980-F722-53C8D6ABC3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AC0C3-22C8-C04A-9142-087E58842354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D19B5A-679F-72C8-E487-0EEDDD7DD7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92150F-56F8-E830-856C-08A191117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13F89-0464-7548-8BD6-BB5647F34B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073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uenta.publica@salud.gob.m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uenta.publica@salud.gob.mx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D522FAC-D6C1-9318-B03B-5FB267F5D0DC}"/>
              </a:ext>
            </a:extLst>
          </p:cNvPr>
          <p:cNvSpPr txBox="1">
            <a:spLocks/>
          </p:cNvSpPr>
          <p:nvPr/>
        </p:nvSpPr>
        <p:spPr>
          <a:xfrm>
            <a:off x="1524000" y="1715560"/>
            <a:ext cx="9144000" cy="876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 dirty="0" smtClean="0">
                <a:solidFill>
                  <a:srgbClr val="EDD8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CUENTA DE LA HACIENDA </a:t>
            </a:r>
          </a:p>
          <a:p>
            <a:pPr algn="ctr"/>
            <a:r>
              <a:rPr lang="es-MX" sz="3600" b="1" dirty="0" smtClean="0">
                <a:solidFill>
                  <a:srgbClr val="EDD8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PÚBLICA FEDERAL</a:t>
            </a:r>
            <a:endParaRPr lang="es-MX" sz="3600" b="1" dirty="0">
              <a:solidFill>
                <a:srgbClr val="EDD89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5702ECE4-3364-8699-C1C3-40C936B7F7BF}"/>
              </a:ext>
            </a:extLst>
          </p:cNvPr>
          <p:cNvSpPr txBox="1">
            <a:spLocks/>
          </p:cNvSpPr>
          <p:nvPr/>
        </p:nvSpPr>
        <p:spPr>
          <a:xfrm>
            <a:off x="1524000" y="297479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6000" b="1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2024</a:t>
            </a:r>
            <a:endParaRPr lang="es-MX" sz="6000" dirty="0">
              <a:solidFill>
                <a:schemeClr val="bg1"/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4AE92B2-CDAB-F3CB-A42A-055514849F26}"/>
              </a:ext>
            </a:extLst>
          </p:cNvPr>
          <p:cNvCxnSpPr/>
          <p:nvPr/>
        </p:nvCxnSpPr>
        <p:spPr>
          <a:xfrm>
            <a:off x="2829697" y="2783225"/>
            <a:ext cx="6524368" cy="0"/>
          </a:xfrm>
          <a:prstGeom prst="line">
            <a:avLst/>
          </a:prstGeom>
          <a:ln w="38100">
            <a:solidFill>
              <a:srgbClr val="EDD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214AAE61-7343-8018-B83A-90C84438DF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17432" y="211089"/>
            <a:ext cx="4528714" cy="12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3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57F21AE-C702-D57B-8CD2-46561D4EAE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1510" y="326026"/>
            <a:ext cx="4989938" cy="1131812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D522FAC-D6C1-9318-B03B-5FB267F5D0DC}"/>
              </a:ext>
            </a:extLst>
          </p:cNvPr>
          <p:cNvSpPr txBox="1">
            <a:spLocks/>
          </p:cNvSpPr>
          <p:nvPr/>
        </p:nvSpPr>
        <p:spPr>
          <a:xfrm>
            <a:off x="3962400" y="26103"/>
            <a:ext cx="9144000" cy="1722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000" b="1" dirty="0" smtClean="0">
                <a:solidFill>
                  <a:srgbClr val="171B1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Especificaciones a los Requerimientos</a:t>
            </a:r>
            <a:endParaRPr lang="es-MX" sz="4000" b="1" dirty="0">
              <a:solidFill>
                <a:srgbClr val="171B1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3237AA16-BD1D-AD4C-879C-A685049EBACC}"/>
              </a:ext>
            </a:extLst>
          </p:cNvPr>
          <p:cNvSpPr txBox="1">
            <a:spLocks/>
          </p:cNvSpPr>
          <p:nvPr/>
        </p:nvSpPr>
        <p:spPr>
          <a:xfrm>
            <a:off x="959875" y="2361123"/>
            <a:ext cx="10204511" cy="3160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 algn="just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s-MX" b="1" dirty="0" smtClean="0">
                <a:solidFill>
                  <a:srgbClr val="69193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Introducción: </a:t>
            </a:r>
          </a:p>
          <a:p>
            <a:pPr marL="0" indent="0" algn="just">
              <a:spcBef>
                <a:spcPct val="20000"/>
              </a:spcBef>
              <a:buNone/>
            </a:pPr>
            <a:endParaRPr lang="es-MX" sz="2000" b="1" dirty="0" smtClean="0">
              <a:solidFill>
                <a:srgbClr val="69193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971550" lvl="1" indent="-514350" algn="just">
              <a:spcBef>
                <a:spcPct val="20000"/>
              </a:spcBef>
              <a:buFont typeface="+mj-lt"/>
              <a:buAutoNum type="romanUcPeriod"/>
            </a:pPr>
            <a:r>
              <a:rPr lang="es-MX" sz="1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 la parte superior del formato se debe ingresar el nombre del ente público, utilizando solamente LETRAS MAYÚSCULAS</a:t>
            </a:r>
            <a:r>
              <a:rPr lang="es-MX" sz="18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  <a:p>
            <a:pPr marL="971550" lvl="1" indent="-514350" algn="just">
              <a:spcBef>
                <a:spcPct val="20000"/>
              </a:spcBef>
              <a:buFont typeface="+mj-lt"/>
              <a:buAutoNum type="romanUcPeriod"/>
            </a:pPr>
            <a:r>
              <a:rPr lang="es-MX" sz="18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Firmas de elaboración y autorización.</a:t>
            </a:r>
          </a:p>
          <a:p>
            <a:pPr marL="971550" lvl="1" indent="-514350" algn="just">
              <a:spcBef>
                <a:spcPct val="20000"/>
              </a:spcBef>
              <a:buFont typeface="+mj-lt"/>
              <a:buAutoNum type="romanUcPeriod"/>
            </a:pPr>
            <a:r>
              <a:rPr lang="es-MX" sz="1800" u="sng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Registrar el pie de </a:t>
            </a:r>
            <a:r>
              <a:rPr lang="es-MX" sz="1800" u="sng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página, a </a:t>
            </a:r>
            <a:r>
              <a:rPr lang="es-MX" sz="1800" u="sng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partir de la segunda página </a:t>
            </a:r>
            <a:r>
              <a:rPr lang="es-MX" sz="18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 </a:t>
            </a:r>
            <a:r>
              <a:rPr lang="es-MX" sz="1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nombre del ente público utilizando solamente LETRAS MAYÚSCULAS.</a:t>
            </a:r>
            <a:endParaRPr lang="es-MX" sz="18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971550" lvl="1" indent="-514350" algn="just">
              <a:spcBef>
                <a:spcPct val="20000"/>
              </a:spcBef>
              <a:buFont typeface="+mj-lt"/>
              <a:buAutoNum type="romanUcPeriod"/>
            </a:pPr>
            <a:endParaRPr lang="es-MX" sz="18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indent="-457200" algn="just">
              <a:spcBef>
                <a:spcPct val="20000"/>
              </a:spcBef>
              <a:buFont typeface="+mj-lt"/>
              <a:buAutoNum type="arabicPeriod"/>
            </a:pPr>
            <a:endParaRPr lang="es-MX" sz="20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3414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57F21AE-C702-D57B-8CD2-46561D4EAE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1510" y="326026"/>
            <a:ext cx="4989938" cy="1131812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D522FAC-D6C1-9318-B03B-5FB267F5D0DC}"/>
              </a:ext>
            </a:extLst>
          </p:cNvPr>
          <p:cNvSpPr txBox="1">
            <a:spLocks/>
          </p:cNvSpPr>
          <p:nvPr/>
        </p:nvSpPr>
        <p:spPr>
          <a:xfrm>
            <a:off x="3962400" y="26103"/>
            <a:ext cx="9144000" cy="1722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000" b="1" dirty="0" smtClean="0">
                <a:solidFill>
                  <a:srgbClr val="171B1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Especificaciones a los Requerimientos</a:t>
            </a:r>
            <a:endParaRPr lang="es-MX" sz="4000" b="1" dirty="0">
              <a:solidFill>
                <a:srgbClr val="171B1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3237AA16-BD1D-AD4C-879C-A685049EBACC}"/>
              </a:ext>
            </a:extLst>
          </p:cNvPr>
          <p:cNvSpPr txBox="1">
            <a:spLocks/>
          </p:cNvSpPr>
          <p:nvPr/>
        </p:nvSpPr>
        <p:spPr>
          <a:xfrm>
            <a:off x="894561" y="2119135"/>
            <a:ext cx="10204511" cy="1549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 algn="just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s-MX" b="1" dirty="0" smtClean="0">
                <a:solidFill>
                  <a:srgbClr val="69193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Bienes Muebles: </a:t>
            </a:r>
          </a:p>
          <a:p>
            <a:pPr marL="0" indent="0" algn="just">
              <a:spcBef>
                <a:spcPct val="20000"/>
              </a:spcBef>
              <a:buNone/>
            </a:pPr>
            <a:endParaRPr lang="es-MX" sz="2000" b="1" dirty="0" smtClean="0">
              <a:solidFill>
                <a:srgbClr val="69193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971550" lvl="1" indent="-514350" algn="just">
              <a:spcBef>
                <a:spcPct val="20000"/>
              </a:spcBef>
              <a:buFont typeface="+mj-lt"/>
              <a:buAutoNum type="romanUcPeriod"/>
            </a:pPr>
            <a:r>
              <a:rPr lang="es-MX" sz="18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EXCLUIR los </a:t>
            </a:r>
            <a:r>
              <a:rPr lang="es-MX" sz="18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bienes intangibles y los efectos de la depreciación</a:t>
            </a:r>
            <a:r>
              <a:rPr lang="es-MX" sz="18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  <a:p>
            <a:pPr marL="457200" lvl="1" indent="0" algn="just">
              <a:spcBef>
                <a:spcPct val="20000"/>
              </a:spcBef>
              <a:buNone/>
            </a:pPr>
            <a:endParaRPr lang="es-MX" sz="18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indent="-457200" algn="just">
              <a:spcBef>
                <a:spcPct val="20000"/>
              </a:spcBef>
              <a:buFont typeface="+mj-lt"/>
              <a:buAutoNum type="arabicPeriod"/>
            </a:pPr>
            <a:endParaRPr lang="es-MX" sz="20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3237AA16-BD1D-AD4C-879C-A685049EBACC}"/>
              </a:ext>
            </a:extLst>
          </p:cNvPr>
          <p:cNvSpPr txBox="1">
            <a:spLocks/>
          </p:cNvSpPr>
          <p:nvPr/>
        </p:nvSpPr>
        <p:spPr>
          <a:xfrm>
            <a:off x="894561" y="3748388"/>
            <a:ext cx="10204511" cy="1549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 algn="just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s-MX" b="1" dirty="0" smtClean="0">
                <a:solidFill>
                  <a:srgbClr val="69193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Bienes Inmuebles: </a:t>
            </a:r>
          </a:p>
          <a:p>
            <a:pPr marL="0" indent="0" algn="just">
              <a:spcBef>
                <a:spcPct val="20000"/>
              </a:spcBef>
              <a:buNone/>
            </a:pPr>
            <a:endParaRPr lang="es-MX" sz="2000" b="1" dirty="0" smtClean="0">
              <a:solidFill>
                <a:srgbClr val="69193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971550" lvl="1" indent="-514350" algn="just">
              <a:spcBef>
                <a:spcPct val="20000"/>
              </a:spcBef>
              <a:buFont typeface="+mj-lt"/>
              <a:buAutoNum type="romanUcPeriod"/>
            </a:pPr>
            <a:r>
              <a:rPr lang="es-MX" sz="18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EXCLUIR la información de </a:t>
            </a:r>
            <a:r>
              <a:rPr lang="es-MX" sz="18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infraestructura, las construcciones en proceso y los efectos de la depreciación</a:t>
            </a:r>
            <a:r>
              <a:rPr lang="es-MX" sz="18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  <a:p>
            <a:pPr marL="457200" lvl="1" indent="0" algn="just">
              <a:spcBef>
                <a:spcPct val="20000"/>
              </a:spcBef>
              <a:buNone/>
            </a:pPr>
            <a:endParaRPr lang="es-MX" sz="18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indent="-457200" algn="just">
              <a:spcBef>
                <a:spcPct val="20000"/>
              </a:spcBef>
              <a:buFont typeface="+mj-lt"/>
              <a:buAutoNum type="arabicPeriod"/>
            </a:pPr>
            <a:endParaRPr lang="es-MX" sz="20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002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4;p5">
            <a:extLst>
              <a:ext uri="{FF2B5EF4-FFF2-40B4-BE49-F238E27FC236}">
                <a16:creationId xmlns:a16="http://schemas.microsoft.com/office/drawing/2014/main" id="{9CAD4679-C09B-9893-8677-AE3144DFDD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5760" y="191589"/>
            <a:ext cx="5720080" cy="94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400"/>
              <a:buFont typeface="Montserrat SemiBold"/>
              <a:buNone/>
            </a:pPr>
            <a:r>
              <a:rPr lang="es-MX" sz="3600" b="1" dirty="0" smtClean="0">
                <a:solidFill>
                  <a:srgbClr val="69193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¡IMPORTANTE! </a:t>
            </a:r>
            <a:endParaRPr sz="3600" b="1" dirty="0">
              <a:solidFill>
                <a:srgbClr val="69193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B271261-89BC-B652-DA66-E836E991F6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16048" y="305006"/>
            <a:ext cx="4989938" cy="113181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13345" y="2874993"/>
            <a:ext cx="9692641" cy="23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s-MX" b="1" dirty="0">
                <a:solidFill>
                  <a:srgbClr val="001800"/>
                </a:solidFill>
                <a:latin typeface="Arial" pitchFamily="34" charset="0"/>
                <a:cs typeface="Arial" pitchFamily="34" charset="0"/>
              </a:rPr>
              <a:t>La información que se incluya debe guardar congruencia con:</a:t>
            </a:r>
          </a:p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v"/>
            </a:pPr>
            <a:endParaRPr lang="es-MX" b="1" dirty="0">
              <a:solidFill>
                <a:srgbClr val="00180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s-MX" b="1" dirty="0">
                <a:solidFill>
                  <a:srgbClr val="001800"/>
                </a:solidFill>
                <a:latin typeface="Arial" pitchFamily="34" charset="0"/>
                <a:cs typeface="Arial" pitchFamily="34" charset="0"/>
              </a:rPr>
              <a:t>Estado de Actividades</a:t>
            </a:r>
          </a:p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s-MX" b="1" dirty="0">
              <a:solidFill>
                <a:srgbClr val="00180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s-MX" b="1" dirty="0">
                <a:solidFill>
                  <a:srgbClr val="001800"/>
                </a:solidFill>
                <a:latin typeface="Arial" pitchFamily="34" charset="0"/>
                <a:cs typeface="Arial" pitchFamily="34" charset="0"/>
              </a:rPr>
              <a:t>Estado Analítico del Ingreso</a:t>
            </a:r>
          </a:p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s-MX" b="1" dirty="0">
              <a:solidFill>
                <a:srgbClr val="00180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s-MX" b="1" dirty="0">
                <a:solidFill>
                  <a:srgbClr val="001800"/>
                </a:solidFill>
                <a:latin typeface="Arial" pitchFamily="34" charset="0"/>
                <a:cs typeface="Arial" pitchFamily="34" charset="0"/>
              </a:rPr>
              <a:t>Estado del Ejercicio del Presupuesto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74319" y="113850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b="1" dirty="0">
                <a:solidFill>
                  <a:srgbClr val="001800"/>
                </a:solidFill>
                <a:latin typeface="Arial" panose="020B0604020202020204" pitchFamily="34" charset="0"/>
              </a:rPr>
              <a:t>La Conciliación Contable-Presupuestaria </a:t>
            </a:r>
            <a:r>
              <a:rPr lang="es-MX" sz="2400" b="1" dirty="0">
                <a:solidFill>
                  <a:srgbClr val="6919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es estrictamente necesaria para accionar el botón de “autorizar”</a:t>
            </a:r>
            <a:r>
              <a:rPr lang="es-MX" sz="2000" b="1" dirty="0">
                <a:solidFill>
                  <a:srgbClr val="691932"/>
                </a:solidFill>
                <a:latin typeface="Arial" panose="020B0604020202020204" pitchFamily="34" charset="0"/>
              </a:rPr>
              <a:t> </a:t>
            </a:r>
            <a:r>
              <a:rPr lang="es-MX" b="1" dirty="0">
                <a:solidFill>
                  <a:srgbClr val="001800"/>
                </a:solidFill>
                <a:latin typeface="Arial" panose="020B0604020202020204" pitchFamily="34" charset="0"/>
              </a:rPr>
              <a:t>en los reportes de información contable y </a:t>
            </a:r>
            <a:r>
              <a:rPr lang="es-MX" b="1" dirty="0" smtClean="0">
                <a:solidFill>
                  <a:srgbClr val="001800"/>
                </a:solidFill>
                <a:latin typeface="Arial" panose="020B0604020202020204" pitchFamily="34" charset="0"/>
              </a:rPr>
              <a:t>presupuestaria</a:t>
            </a:r>
            <a:r>
              <a:rPr lang="es-MX" b="1" dirty="0" smtClean="0">
                <a:solidFill>
                  <a:srgbClr val="245C4F"/>
                </a:solidFill>
                <a:latin typeface="Arial" panose="020B0604020202020204" pitchFamily="34" charset="0"/>
              </a:rPr>
              <a:t>.</a:t>
            </a:r>
            <a:endParaRPr lang="es-MX" b="1" dirty="0">
              <a:solidFill>
                <a:srgbClr val="245C4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16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C07EEA8-0191-F9C8-8C7F-B9E226F09938}"/>
              </a:ext>
            </a:extLst>
          </p:cNvPr>
          <p:cNvCxnSpPr/>
          <p:nvPr/>
        </p:nvCxnSpPr>
        <p:spPr>
          <a:xfrm>
            <a:off x="2968676" y="3376180"/>
            <a:ext cx="6009861" cy="0"/>
          </a:xfrm>
          <a:prstGeom prst="line">
            <a:avLst/>
          </a:prstGeom>
          <a:ln w="38100">
            <a:solidFill>
              <a:srgbClr val="B79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DB22AD86-10C2-3477-6E18-1623345156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174227" y="5115740"/>
            <a:ext cx="4989938" cy="1131812"/>
          </a:xfrm>
          <a:prstGeom prst="rect">
            <a:avLst/>
          </a:prstGeom>
        </p:spPr>
      </p:pic>
      <p:sp>
        <p:nvSpPr>
          <p:cNvPr id="10" name="Google Shape;144;p5">
            <a:extLst>
              <a:ext uri="{FF2B5EF4-FFF2-40B4-BE49-F238E27FC236}">
                <a16:creationId xmlns:a16="http://schemas.microsoft.com/office/drawing/2014/main" id="{E919739D-7338-88B1-ABDD-84D84FFEBA7C}"/>
              </a:ext>
            </a:extLst>
          </p:cNvPr>
          <p:cNvSpPr txBox="1">
            <a:spLocks/>
          </p:cNvSpPr>
          <p:nvPr/>
        </p:nvSpPr>
        <p:spPr>
          <a:xfrm>
            <a:off x="3674071" y="2656281"/>
            <a:ext cx="5720080" cy="20668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6E152E"/>
              </a:buClr>
              <a:buSzPts val="4400"/>
              <a:buFont typeface="Montserrat SemiBold"/>
              <a:buNone/>
            </a:pPr>
            <a:r>
              <a:rPr lang="es-MX" sz="3600" b="1" dirty="0" smtClean="0">
                <a:solidFill>
                  <a:srgbClr val="171B1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Revelación de Hechos Posteriores al Cierre</a:t>
            </a:r>
            <a:endParaRPr lang="es-MX" sz="3600" b="1" dirty="0">
              <a:solidFill>
                <a:srgbClr val="171B1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Google Shape;144;p5">
            <a:extLst>
              <a:ext uri="{FF2B5EF4-FFF2-40B4-BE49-F238E27FC236}">
                <a16:creationId xmlns:a16="http://schemas.microsoft.com/office/drawing/2014/main" id="{9CAD4679-C09B-9893-8677-AE3144DFDD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7646" y="597389"/>
            <a:ext cx="10255799" cy="2386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spcBef>
                <a:spcPts val="0"/>
              </a:spcBef>
              <a:buClr>
                <a:srgbClr val="6E152E"/>
              </a:buClr>
              <a:buSzPts val="4400"/>
            </a:pPr>
            <a:r>
              <a:rPr lang="es-MX" sz="3600" b="1" dirty="0" smtClean="0">
                <a:solidFill>
                  <a:srgbClr val="98989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 </a:t>
            </a:r>
            <a:r>
              <a:rPr lang="es-MX" sz="3600" b="1" dirty="0">
                <a:solidFill>
                  <a:srgbClr val="98989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caso de que el ente público </a:t>
            </a:r>
            <a:r>
              <a:rPr lang="es-MX" sz="3600" b="1" dirty="0">
                <a:solidFill>
                  <a:srgbClr val="171B1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deba informar algún hecho posterior al cierre, </a:t>
            </a:r>
            <a:r>
              <a:rPr lang="es-MX" sz="3600" b="1" dirty="0">
                <a:solidFill>
                  <a:srgbClr val="98989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 comunicará oficialmente a la UCG</a:t>
            </a:r>
            <a:r>
              <a:rPr lang="es-MX" sz="3600" b="1" dirty="0">
                <a:solidFill>
                  <a:srgbClr val="171B1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 más tardar el </a:t>
            </a:r>
            <a:r>
              <a:rPr lang="es-MX" sz="3600" b="1" dirty="0" smtClean="0">
                <a:solidFill>
                  <a:srgbClr val="171B1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28 </a:t>
            </a:r>
            <a:r>
              <a:rPr lang="es-MX" sz="3600" b="1" dirty="0">
                <a:solidFill>
                  <a:srgbClr val="171B1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 abril del </a:t>
            </a:r>
            <a:r>
              <a:rPr lang="es-MX" sz="3600" b="1" dirty="0" smtClean="0">
                <a:solidFill>
                  <a:srgbClr val="171B1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2025.</a:t>
            </a:r>
            <a:endParaRPr lang="es-MX" sz="3600" b="1" dirty="0">
              <a:solidFill>
                <a:srgbClr val="171B1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94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25;p3">
            <a:extLst>
              <a:ext uri="{FF2B5EF4-FFF2-40B4-BE49-F238E27FC236}">
                <a16:creationId xmlns:a16="http://schemas.microsoft.com/office/drawing/2014/main" id="{1B677A87-A993-050E-0C1D-B3CB1DA614C0}"/>
              </a:ext>
            </a:extLst>
          </p:cNvPr>
          <p:cNvSpPr txBox="1">
            <a:spLocks/>
          </p:cNvSpPr>
          <p:nvPr/>
        </p:nvSpPr>
        <p:spPr>
          <a:xfrm>
            <a:off x="1048820" y="2391718"/>
            <a:ext cx="10126800" cy="561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rgbClr val="404040"/>
              </a:buClr>
              <a:buSzPct val="100000"/>
              <a:buFont typeface="Arial" panose="020B0604020202020204" pitchFamily="34" charset="0"/>
              <a:buNone/>
            </a:pPr>
            <a:r>
              <a:rPr lang="es-MX" sz="4800" dirty="0" smtClean="0">
                <a:solidFill>
                  <a:srgbClr val="EDD8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INFORMACIÓN PRESUPUESTARIA</a:t>
            </a:r>
            <a:endParaRPr lang="es-MX" sz="4800" dirty="0">
              <a:solidFill>
                <a:srgbClr val="EDD89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B4C23A8-2506-554F-9027-68B2330B9A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0642" y="5976876"/>
            <a:ext cx="3169217" cy="85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0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FD0411F-2764-A716-F6DD-486EF5404F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1510" y="326026"/>
            <a:ext cx="4989938" cy="1131812"/>
          </a:xfrm>
          <a:prstGeom prst="rect">
            <a:avLst/>
          </a:prstGeom>
        </p:spPr>
      </p:pic>
      <p:sp>
        <p:nvSpPr>
          <p:cNvPr id="7" name="Google Shape;144;p5">
            <a:extLst>
              <a:ext uri="{FF2B5EF4-FFF2-40B4-BE49-F238E27FC236}">
                <a16:creationId xmlns:a16="http://schemas.microsoft.com/office/drawing/2014/main" id="{9CAD4679-C09B-9893-8677-AE3144DFDD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84022" y="4662592"/>
            <a:ext cx="8814532" cy="2066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400"/>
              <a:buFont typeface="Montserrat SemiBold"/>
              <a:buNone/>
            </a:pPr>
            <a:r>
              <a:rPr lang="es-MX" sz="3600" b="1" dirty="0" smtClean="0">
                <a:solidFill>
                  <a:srgbClr val="69193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Cuenta de la Hacienda Pública 2024</a:t>
            </a:r>
            <a:endParaRPr sz="3600" b="1" dirty="0">
              <a:solidFill>
                <a:srgbClr val="69193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50055"/>
              </p:ext>
            </p:extLst>
          </p:nvPr>
        </p:nvGraphicFramePr>
        <p:xfrm>
          <a:off x="1745173" y="1457838"/>
          <a:ext cx="9596138" cy="31435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25830">
                  <a:extLst>
                    <a:ext uri="{9D8B030D-6E8A-4147-A177-3AD203B41FA5}">
                      <a16:colId xmlns:a16="http://schemas.microsoft.com/office/drawing/2014/main" val="1513741730"/>
                    </a:ext>
                  </a:extLst>
                </a:gridCol>
                <a:gridCol w="2615794">
                  <a:extLst>
                    <a:ext uri="{9D8B030D-6E8A-4147-A177-3AD203B41FA5}">
                      <a16:colId xmlns:a16="http://schemas.microsoft.com/office/drawing/2014/main" val="3767530179"/>
                    </a:ext>
                  </a:extLst>
                </a:gridCol>
                <a:gridCol w="2027257">
                  <a:extLst>
                    <a:ext uri="{9D8B030D-6E8A-4147-A177-3AD203B41FA5}">
                      <a16:colId xmlns:a16="http://schemas.microsoft.com/office/drawing/2014/main" val="2499733675"/>
                    </a:ext>
                  </a:extLst>
                </a:gridCol>
                <a:gridCol w="2027257">
                  <a:extLst>
                    <a:ext uri="{9D8B030D-6E8A-4147-A177-3AD203B41FA5}">
                      <a16:colId xmlns:a16="http://schemas.microsoft.com/office/drawing/2014/main" val="19302636"/>
                    </a:ext>
                  </a:extLst>
                </a:gridCol>
              </a:tblGrid>
              <a:tr h="696934">
                <a:tc gridSpan="4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rgbClr val="171B1E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MATRIZ DE INFORMACIÓN </a:t>
                      </a:r>
                      <a:r>
                        <a:rPr lang="es-MX" sz="2800" b="1" dirty="0" smtClean="0">
                          <a:solidFill>
                            <a:srgbClr val="171B1E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PRESUPUESTARIA</a:t>
                      </a:r>
                      <a:endParaRPr lang="es-MX" sz="2800" b="1" dirty="0">
                        <a:solidFill>
                          <a:srgbClr val="171B1E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rgbClr val="DEC9A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691B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rgbClr val="DEC9A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691B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rgbClr val="DEC9A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691B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219231"/>
                  </a:ext>
                </a:extLst>
              </a:tr>
              <a:tr h="762966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rgbClr val="171B1E"/>
                          </a:solidFill>
                          <a:effectLst/>
                        </a:rPr>
                        <a:t>Descripción</a:t>
                      </a:r>
                      <a:endParaRPr lang="es-MX" sz="1600" b="1" dirty="0">
                        <a:solidFill>
                          <a:srgbClr val="171B1E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rgbClr val="171B1E"/>
                          </a:solidFill>
                          <a:effectLst/>
                        </a:rPr>
                        <a:t>Área Validadora /</a:t>
                      </a:r>
                    </a:p>
                    <a:p>
                      <a:pPr algn="ctr"/>
                      <a:r>
                        <a:rPr lang="es-MX" sz="1600" b="1" dirty="0" smtClean="0">
                          <a:solidFill>
                            <a:srgbClr val="171B1E"/>
                          </a:solidFill>
                          <a:effectLst/>
                        </a:rPr>
                        <a:t>Sistema</a:t>
                      </a:r>
                      <a:r>
                        <a:rPr lang="es-MX" sz="1600" b="1" baseline="0" dirty="0" smtClean="0">
                          <a:solidFill>
                            <a:srgbClr val="171B1E"/>
                          </a:solidFill>
                          <a:effectLst/>
                        </a:rPr>
                        <a:t> de Carga</a:t>
                      </a:r>
                      <a:endParaRPr lang="es-MX" sz="1600" b="1" dirty="0">
                        <a:solidFill>
                          <a:srgbClr val="171B1E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rgbClr val="171B1E"/>
                          </a:solidFill>
                          <a:effectLst/>
                        </a:rPr>
                        <a:t>Fecha validación</a:t>
                      </a:r>
                      <a:endParaRPr lang="es-MX" sz="1600" b="1" dirty="0">
                        <a:solidFill>
                          <a:srgbClr val="171B1E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rgbClr val="171B1E"/>
                          </a:solidFill>
                          <a:effectLst/>
                        </a:rPr>
                        <a:t>Fecha Entrega Definitiva</a:t>
                      </a:r>
                      <a:endParaRPr lang="es-MX" sz="1600" b="1" dirty="0">
                        <a:solidFill>
                          <a:srgbClr val="171B1E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615147"/>
                  </a:ext>
                </a:extLst>
              </a:tr>
              <a:tr h="84184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="1" dirty="0" smtClean="0">
                          <a:solidFill>
                            <a:srgbClr val="171B1E"/>
                          </a:solidFill>
                        </a:rPr>
                        <a:t>AC01, ACEP, EAI, EEP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rgbClr val="171B1E"/>
                          </a:solidFill>
                        </a:rPr>
                        <a:t>DCEP/DGP/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baseline="0" dirty="0" smtClean="0">
                          <a:solidFill>
                            <a:srgbClr val="171B1E"/>
                          </a:solidFill>
                        </a:rPr>
                        <a:t>11 al </a:t>
                      </a:r>
                      <a:r>
                        <a:rPr lang="es-MX" b="1" dirty="0" smtClean="0">
                          <a:solidFill>
                            <a:srgbClr val="171B1E"/>
                          </a:solidFill>
                        </a:rPr>
                        <a:t>14 marzo</a:t>
                      </a:r>
                      <a:endParaRPr lang="es-MX" b="1" dirty="0">
                        <a:solidFill>
                          <a:srgbClr val="171B1E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rgbClr val="171B1E"/>
                          </a:solidFill>
                        </a:rPr>
                        <a:t>18 de marzo</a:t>
                      </a:r>
                      <a:endParaRPr lang="es-MX" b="1" dirty="0">
                        <a:solidFill>
                          <a:srgbClr val="171B1E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492727"/>
                  </a:ext>
                </a:extLst>
              </a:tr>
              <a:tr h="84184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="1" dirty="0" smtClean="0">
                          <a:solidFill>
                            <a:srgbClr val="171B1E"/>
                          </a:solidFill>
                        </a:rPr>
                        <a:t>Análisis del EEP *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rgbClr val="171B1E"/>
                          </a:solidFill>
                        </a:rPr>
                        <a:t>DCRC/SICP/</a:t>
                      </a:r>
                      <a:endParaRPr lang="es-MX" b="1" dirty="0">
                        <a:solidFill>
                          <a:srgbClr val="171B1E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baseline="0" dirty="0" smtClean="0">
                          <a:solidFill>
                            <a:srgbClr val="171B1E"/>
                          </a:solidFill>
                        </a:rPr>
                        <a:t>11 al </a:t>
                      </a:r>
                      <a:r>
                        <a:rPr lang="es-MX" b="1" dirty="0" smtClean="0">
                          <a:solidFill>
                            <a:srgbClr val="171B1E"/>
                          </a:solidFill>
                        </a:rPr>
                        <a:t>19 marzo</a:t>
                      </a:r>
                      <a:endParaRPr lang="es-MX" b="1" dirty="0">
                        <a:solidFill>
                          <a:srgbClr val="171B1E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rgbClr val="171B1E"/>
                          </a:solidFill>
                        </a:rPr>
                        <a:t>20 de marzo</a:t>
                      </a:r>
                      <a:endParaRPr lang="es-MX" b="1" dirty="0">
                        <a:solidFill>
                          <a:srgbClr val="171B1E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428615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3884022" y="4601422"/>
            <a:ext cx="7175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srgbClr val="98989A"/>
                </a:solidFill>
              </a:rPr>
              <a:t>*AEEP </a:t>
            </a:r>
            <a:r>
              <a:rPr lang="es-MX" dirty="0">
                <a:solidFill>
                  <a:srgbClr val="98989A"/>
                </a:solidFill>
              </a:rPr>
              <a:t>– Para qué esta DCRC este en posibilidad de realizar una validación previa, debe remitirse el documento al correo:</a:t>
            </a:r>
          </a:p>
          <a:p>
            <a:r>
              <a:rPr lang="es-MX" dirty="0">
                <a:solidFill>
                  <a:srgbClr val="98989A"/>
                </a:solidFill>
              </a:rPr>
              <a:t> </a:t>
            </a:r>
            <a:r>
              <a:rPr lang="es-MX" dirty="0">
                <a:solidFill>
                  <a:srgbClr val="98989A"/>
                </a:solidFill>
                <a:hlinkClick r:id="rId4"/>
              </a:rPr>
              <a:t>cuenta.publica@salud.gob.mx</a:t>
            </a:r>
            <a:endParaRPr lang="es-MX" dirty="0">
              <a:solidFill>
                <a:srgbClr val="98989A"/>
              </a:solidFill>
            </a:endParaRPr>
          </a:p>
          <a:p>
            <a:endParaRPr lang="es-MX" dirty="0">
              <a:solidFill>
                <a:srgbClr val="98989A"/>
              </a:solidFill>
            </a:endParaRPr>
          </a:p>
          <a:p>
            <a:r>
              <a:rPr lang="es-MX" b="1" dirty="0">
                <a:solidFill>
                  <a:srgbClr val="171B1E"/>
                </a:solidFill>
              </a:rPr>
              <a:t>A más tardar el </a:t>
            </a:r>
            <a:r>
              <a:rPr lang="es-MX" b="1" dirty="0" smtClean="0">
                <a:solidFill>
                  <a:srgbClr val="171B1E"/>
                </a:solidFill>
              </a:rPr>
              <a:t>14 </a:t>
            </a:r>
            <a:r>
              <a:rPr lang="es-MX" b="1" dirty="0">
                <a:solidFill>
                  <a:srgbClr val="171B1E"/>
                </a:solidFill>
              </a:rPr>
              <a:t>de marzo</a:t>
            </a:r>
          </a:p>
        </p:txBody>
      </p:sp>
    </p:spTree>
    <p:extLst>
      <p:ext uri="{BB962C8B-B14F-4D97-AF65-F5344CB8AC3E}">
        <p14:creationId xmlns:p14="http://schemas.microsoft.com/office/powerpoint/2010/main" val="2466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57F21AE-C702-D57B-8CD2-46561D4EAE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1510" y="326026"/>
            <a:ext cx="4989938" cy="1131812"/>
          </a:xfrm>
          <a:prstGeom prst="rect">
            <a:avLst/>
          </a:prstGeom>
        </p:spPr>
      </p:pic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3237AA16-BD1D-AD4C-879C-A685049EBACC}"/>
              </a:ext>
            </a:extLst>
          </p:cNvPr>
          <p:cNvSpPr txBox="1">
            <a:spLocks/>
          </p:cNvSpPr>
          <p:nvPr/>
        </p:nvSpPr>
        <p:spPr>
          <a:xfrm>
            <a:off x="724744" y="2038907"/>
            <a:ext cx="10204511" cy="28640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 algn="just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s-MX" sz="20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 Dirección de Control del Ejercicio Presupuestal </a:t>
            </a:r>
            <a:r>
              <a:rPr lang="es-MX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realizará la validación del Analítico de Claves (AC0l) que contiene el presupuesto Devengado y Ejercido de Recursos Fiscales; el mecanismo será a través de correo electrónico, una vez que se cuente con las cifras definitivas del Estado del Ejercicio del Presupuesto 2024.</a:t>
            </a:r>
          </a:p>
          <a:p>
            <a:pPr marL="0" indent="0" algn="just">
              <a:spcBef>
                <a:spcPct val="20000"/>
              </a:spcBef>
              <a:buNone/>
            </a:pPr>
            <a:r>
              <a:rPr lang="es-MX" sz="18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	</a:t>
            </a:r>
          </a:p>
          <a:p>
            <a:pPr algn="r">
              <a:buClr>
                <a:srgbClr val="000000"/>
              </a:buClr>
              <a:buNone/>
            </a:pPr>
            <a:r>
              <a:rPr lang="es-MX" sz="1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	</a:t>
            </a:r>
            <a:r>
              <a:rPr lang="es-MX" sz="1800" kern="0" dirty="0">
                <a:solidFill>
                  <a:srgbClr val="003300"/>
                </a:solidFill>
                <a:latin typeface="Montserrat SemiBold"/>
                <a:ea typeface="Montserrat SemiBold"/>
                <a:cs typeface="Montserrat SemiBold"/>
                <a:sym typeface="Arial"/>
              </a:rPr>
              <a:t>Contactos en la DCEP</a:t>
            </a:r>
          </a:p>
          <a:p>
            <a:pPr algn="r">
              <a:buClr>
                <a:srgbClr val="000000"/>
              </a:buClr>
              <a:buNone/>
            </a:pPr>
            <a:r>
              <a:rPr lang="es-MX" sz="1800" kern="0" dirty="0">
                <a:solidFill>
                  <a:srgbClr val="003300"/>
                </a:solidFill>
                <a:latin typeface="Montserrat SemiBold"/>
                <a:ea typeface="Montserrat SemiBold"/>
                <a:cs typeface="Montserrat SemiBold"/>
                <a:sym typeface="Arial"/>
              </a:rPr>
              <a:t>LAP. JOSÉ  LUIS URBINA GARCIA, EXT. </a:t>
            </a:r>
            <a:r>
              <a:rPr lang="es-MX" sz="1800" kern="0" dirty="0" smtClean="0">
                <a:solidFill>
                  <a:srgbClr val="FF0000"/>
                </a:solidFill>
                <a:latin typeface="Montserrat SemiBold"/>
                <a:ea typeface="Montserrat SemiBold"/>
                <a:cs typeface="Montserrat SemiBold"/>
                <a:sym typeface="Arial"/>
              </a:rPr>
              <a:t>58598</a:t>
            </a:r>
            <a:endParaRPr lang="es-MX" sz="1800" kern="0" dirty="0">
              <a:solidFill>
                <a:srgbClr val="FF0000"/>
              </a:solidFill>
              <a:latin typeface="Montserrat SemiBold"/>
              <a:ea typeface="Montserrat SemiBold"/>
              <a:cs typeface="Montserrat SemiBold"/>
              <a:sym typeface="Arial"/>
            </a:endParaRPr>
          </a:p>
          <a:p>
            <a:pPr algn="r">
              <a:buClr>
                <a:srgbClr val="000000"/>
              </a:buClr>
              <a:buNone/>
            </a:pPr>
            <a:r>
              <a:rPr lang="es-MX" sz="1800" kern="0" dirty="0">
                <a:solidFill>
                  <a:srgbClr val="003300"/>
                </a:solidFill>
                <a:latin typeface="Montserrat SemiBold"/>
                <a:ea typeface="Montserrat SemiBold"/>
                <a:cs typeface="Montserrat SemiBold"/>
                <a:sym typeface="Arial"/>
              </a:rPr>
              <a:t>MTRO. FERNANDO RAMOS RAMÍREZ, EXT  58916 </a:t>
            </a:r>
          </a:p>
          <a:p>
            <a:pPr algn="r">
              <a:buClr>
                <a:srgbClr val="000000"/>
              </a:buClr>
              <a:buNone/>
            </a:pPr>
            <a:r>
              <a:rPr lang="es-MX" sz="1800" kern="0" dirty="0">
                <a:solidFill>
                  <a:srgbClr val="003300"/>
                </a:solidFill>
                <a:latin typeface="Montserrat SemiBold"/>
                <a:ea typeface="Montserrat SemiBold"/>
                <a:cs typeface="Montserrat SemiBold"/>
                <a:sym typeface="Arial"/>
              </a:rPr>
              <a:t>LIC. ANDRES ODIN VIURQUEZ MORA, EXT. 58567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2872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57F21AE-C702-D57B-8CD2-46561D4EAE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1510" y="326026"/>
            <a:ext cx="4989938" cy="1131812"/>
          </a:xfrm>
          <a:prstGeom prst="rect">
            <a:avLst/>
          </a:prstGeom>
        </p:spPr>
      </p:pic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3237AA16-BD1D-AD4C-879C-A685049EBACC}"/>
              </a:ext>
            </a:extLst>
          </p:cNvPr>
          <p:cNvSpPr txBox="1">
            <a:spLocks/>
          </p:cNvSpPr>
          <p:nvPr/>
        </p:nvSpPr>
        <p:spPr>
          <a:xfrm>
            <a:off x="724744" y="2038907"/>
            <a:ext cx="10204511" cy="286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 algn="just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s-MX" sz="20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 Dirección de Gestión Presupuestal </a:t>
            </a:r>
            <a:r>
              <a:rPr lang="es-MX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realizará la validación del Analítico de Ingresos y el Analítico de Claves (ACEP) Efectivo; el mecanismo será a través de correo electrónico, una vez que se cuente con las cifras definitivas del Estado del Ejercicio del Presupuesto 2024.</a:t>
            </a:r>
          </a:p>
          <a:p>
            <a:pPr marL="0" indent="0" algn="just">
              <a:spcBef>
                <a:spcPct val="20000"/>
              </a:spcBef>
              <a:buNone/>
            </a:pPr>
            <a:r>
              <a:rPr lang="es-MX" sz="1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	</a:t>
            </a:r>
          </a:p>
          <a:p>
            <a:pPr algn="r">
              <a:buClr>
                <a:srgbClr val="000000"/>
              </a:buClr>
              <a:buNone/>
            </a:pPr>
            <a:r>
              <a:rPr lang="es-MX" sz="1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	</a:t>
            </a:r>
            <a:r>
              <a:rPr lang="es-MX" sz="1800" kern="0" dirty="0">
                <a:solidFill>
                  <a:srgbClr val="003300"/>
                </a:solidFill>
                <a:latin typeface="Montserrat SemiBold"/>
                <a:ea typeface="Montserrat SemiBold"/>
                <a:cs typeface="Montserrat SemiBold"/>
                <a:sym typeface="Arial"/>
              </a:rPr>
              <a:t>Contactos en la DGP</a:t>
            </a:r>
          </a:p>
          <a:p>
            <a:pPr algn="r">
              <a:buClr>
                <a:srgbClr val="000000"/>
              </a:buClr>
              <a:buNone/>
            </a:pPr>
            <a:r>
              <a:rPr lang="es-MX" sz="1800" kern="0" dirty="0">
                <a:solidFill>
                  <a:srgbClr val="003300"/>
                </a:solidFill>
                <a:latin typeface="Montserrat SemiBold"/>
                <a:ea typeface="Montserrat SemiBold"/>
                <a:cs typeface="Montserrat SemiBold"/>
                <a:sym typeface="Arial"/>
              </a:rPr>
              <a:t>C.P. ROSA EUGENIA GARCÍA RAMÍREZ, EXT. 58502</a:t>
            </a:r>
          </a:p>
          <a:p>
            <a:pPr algn="r">
              <a:buClr>
                <a:srgbClr val="000000"/>
              </a:buClr>
              <a:buNone/>
            </a:pPr>
            <a:r>
              <a:rPr lang="es-MX" sz="1800" kern="0" dirty="0">
                <a:solidFill>
                  <a:srgbClr val="003300"/>
                </a:solidFill>
                <a:latin typeface="Montserrat SemiBold"/>
                <a:ea typeface="Montserrat SemiBold"/>
                <a:cs typeface="Montserrat SemiBold"/>
                <a:sym typeface="Arial"/>
              </a:rPr>
              <a:t>LIC. EDUARDO FRANCISCO LUNA SUÁREZ, EXT. 58524</a:t>
            </a:r>
          </a:p>
        </p:txBody>
      </p:sp>
    </p:spTree>
    <p:extLst>
      <p:ext uri="{BB962C8B-B14F-4D97-AF65-F5344CB8AC3E}">
        <p14:creationId xmlns:p14="http://schemas.microsoft.com/office/powerpoint/2010/main" val="42910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25;p3">
            <a:extLst>
              <a:ext uri="{FF2B5EF4-FFF2-40B4-BE49-F238E27FC236}">
                <a16:creationId xmlns:a16="http://schemas.microsoft.com/office/drawing/2014/main" id="{1B677A87-A993-050E-0C1D-B3CB1DA614C0}"/>
              </a:ext>
            </a:extLst>
          </p:cNvPr>
          <p:cNvSpPr txBox="1">
            <a:spLocks/>
          </p:cNvSpPr>
          <p:nvPr/>
        </p:nvSpPr>
        <p:spPr>
          <a:xfrm>
            <a:off x="1048820" y="2391718"/>
            <a:ext cx="10126800" cy="561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rgbClr val="404040"/>
              </a:buClr>
              <a:buSzPct val="100000"/>
              <a:buFont typeface="Arial" panose="020B0604020202020204" pitchFamily="34" charset="0"/>
              <a:buNone/>
            </a:pPr>
            <a:r>
              <a:rPr lang="es-MX" sz="4800" dirty="0" smtClean="0">
                <a:solidFill>
                  <a:srgbClr val="EDD8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INFORMACIÓN PROGRAMÁTICA</a:t>
            </a:r>
            <a:endParaRPr lang="es-MX" sz="4800" dirty="0">
              <a:solidFill>
                <a:srgbClr val="EDD89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B4C23A8-2506-554F-9027-68B2330B9A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0642" y="5976876"/>
            <a:ext cx="3169217" cy="85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FD0411F-2764-A716-F6DD-486EF5404F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1510" y="326026"/>
            <a:ext cx="4989938" cy="1131812"/>
          </a:xfrm>
          <a:prstGeom prst="rect">
            <a:avLst/>
          </a:prstGeom>
        </p:spPr>
      </p:pic>
      <p:sp>
        <p:nvSpPr>
          <p:cNvPr id="7" name="Google Shape;144;p5">
            <a:extLst>
              <a:ext uri="{FF2B5EF4-FFF2-40B4-BE49-F238E27FC236}">
                <a16:creationId xmlns:a16="http://schemas.microsoft.com/office/drawing/2014/main" id="{9CAD4679-C09B-9893-8677-AE3144DFDD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84022" y="4662592"/>
            <a:ext cx="8814532" cy="2066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400"/>
              <a:buFont typeface="Montserrat SemiBold"/>
              <a:buNone/>
            </a:pPr>
            <a:r>
              <a:rPr lang="es-MX" sz="3600" b="1" dirty="0" smtClean="0">
                <a:solidFill>
                  <a:srgbClr val="69193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Cuenta de la Hacienda Pública 2024</a:t>
            </a:r>
            <a:endParaRPr sz="3600" b="1" dirty="0">
              <a:solidFill>
                <a:srgbClr val="69193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20383"/>
              </p:ext>
            </p:extLst>
          </p:nvPr>
        </p:nvGraphicFramePr>
        <p:xfrm>
          <a:off x="1666796" y="1740404"/>
          <a:ext cx="9596138" cy="31435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25830">
                  <a:extLst>
                    <a:ext uri="{9D8B030D-6E8A-4147-A177-3AD203B41FA5}">
                      <a16:colId xmlns:a16="http://schemas.microsoft.com/office/drawing/2014/main" val="1513741730"/>
                    </a:ext>
                  </a:extLst>
                </a:gridCol>
                <a:gridCol w="2615794">
                  <a:extLst>
                    <a:ext uri="{9D8B030D-6E8A-4147-A177-3AD203B41FA5}">
                      <a16:colId xmlns:a16="http://schemas.microsoft.com/office/drawing/2014/main" val="3767530179"/>
                    </a:ext>
                  </a:extLst>
                </a:gridCol>
                <a:gridCol w="2027257">
                  <a:extLst>
                    <a:ext uri="{9D8B030D-6E8A-4147-A177-3AD203B41FA5}">
                      <a16:colId xmlns:a16="http://schemas.microsoft.com/office/drawing/2014/main" val="2499733675"/>
                    </a:ext>
                  </a:extLst>
                </a:gridCol>
                <a:gridCol w="2027257">
                  <a:extLst>
                    <a:ext uri="{9D8B030D-6E8A-4147-A177-3AD203B41FA5}">
                      <a16:colId xmlns:a16="http://schemas.microsoft.com/office/drawing/2014/main" val="19302636"/>
                    </a:ext>
                  </a:extLst>
                </a:gridCol>
              </a:tblGrid>
              <a:tr h="696934">
                <a:tc gridSpan="4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rgbClr val="171B1E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MATRIZ DE INFORMACIÓN </a:t>
                      </a:r>
                      <a:r>
                        <a:rPr lang="es-MX" sz="2800" b="1" dirty="0" smtClean="0">
                          <a:solidFill>
                            <a:srgbClr val="171B1E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PROGRAMÁTICA</a:t>
                      </a:r>
                      <a:endParaRPr lang="es-MX" sz="2800" b="1" dirty="0">
                        <a:solidFill>
                          <a:srgbClr val="171B1E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rgbClr val="DEC9A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691B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rgbClr val="DEC9A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691B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rgbClr val="DEC9A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691B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219231"/>
                  </a:ext>
                </a:extLst>
              </a:tr>
              <a:tr h="762966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rgbClr val="171B1E"/>
                          </a:solidFill>
                          <a:effectLst/>
                        </a:rPr>
                        <a:t>Descripción</a:t>
                      </a:r>
                      <a:endParaRPr lang="es-MX" sz="1600" b="1" dirty="0">
                        <a:solidFill>
                          <a:srgbClr val="171B1E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rgbClr val="171B1E"/>
                          </a:solidFill>
                          <a:effectLst/>
                        </a:rPr>
                        <a:t>Área Validadora /</a:t>
                      </a:r>
                    </a:p>
                    <a:p>
                      <a:pPr algn="ctr"/>
                      <a:r>
                        <a:rPr lang="es-MX" sz="1600" b="1" dirty="0" smtClean="0">
                          <a:solidFill>
                            <a:srgbClr val="171B1E"/>
                          </a:solidFill>
                          <a:effectLst/>
                        </a:rPr>
                        <a:t>Sistema</a:t>
                      </a:r>
                      <a:r>
                        <a:rPr lang="es-MX" sz="1600" b="1" baseline="0" dirty="0" smtClean="0">
                          <a:solidFill>
                            <a:srgbClr val="171B1E"/>
                          </a:solidFill>
                          <a:effectLst/>
                        </a:rPr>
                        <a:t> de Carga</a:t>
                      </a:r>
                      <a:endParaRPr lang="es-MX" sz="1600" b="1" dirty="0">
                        <a:solidFill>
                          <a:srgbClr val="171B1E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rgbClr val="171B1E"/>
                          </a:solidFill>
                          <a:effectLst/>
                        </a:rPr>
                        <a:t>Fecha validación</a:t>
                      </a:r>
                      <a:endParaRPr lang="es-MX" sz="1600" b="1" dirty="0">
                        <a:solidFill>
                          <a:srgbClr val="171B1E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rgbClr val="171B1E"/>
                          </a:solidFill>
                          <a:effectLst/>
                        </a:rPr>
                        <a:t>Fecha Entrega Definitiva</a:t>
                      </a:r>
                      <a:endParaRPr lang="es-MX" sz="1600" b="1" dirty="0">
                        <a:solidFill>
                          <a:srgbClr val="171B1E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615147"/>
                  </a:ext>
                </a:extLst>
              </a:tr>
              <a:tr h="841842"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kern="1200" dirty="0">
                          <a:solidFill>
                            <a:srgbClr val="171B1E"/>
                          </a:solidFill>
                          <a:latin typeface="+mn-lt"/>
                          <a:ea typeface="+mn-ea"/>
                          <a:cs typeface="+mn-cs"/>
                        </a:rPr>
                        <a:t>Indicadores de Desempeño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kern="1200" dirty="0">
                          <a:solidFill>
                            <a:srgbClr val="171B1E"/>
                          </a:solidFill>
                          <a:latin typeface="+mn-lt"/>
                          <a:ea typeface="+mn-ea"/>
                          <a:cs typeface="+mn-cs"/>
                        </a:rPr>
                        <a:t>DIPP/PASH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800" b="1" kern="1200" baseline="0" dirty="0" smtClean="0">
                          <a:solidFill>
                            <a:srgbClr val="171B1E"/>
                          </a:solidFill>
                          <a:latin typeface="+mn-lt"/>
                          <a:ea typeface="+mn-ea"/>
                          <a:cs typeface="+mn-cs"/>
                        </a:rPr>
                        <a:t>Del 17 de febrero al 15 de marzo</a:t>
                      </a:r>
                      <a:endParaRPr lang="es-MX" sz="1800" b="1" kern="1200" baseline="0" dirty="0">
                        <a:solidFill>
                          <a:srgbClr val="171B1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rgbClr val="171B1E"/>
                          </a:solidFill>
                        </a:rPr>
                        <a:t>20 de marzo</a:t>
                      </a:r>
                      <a:endParaRPr lang="es-MX" b="1" dirty="0">
                        <a:solidFill>
                          <a:srgbClr val="171B1E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492727"/>
                  </a:ext>
                </a:extLst>
              </a:tr>
              <a:tr h="841842"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kern="1200" dirty="0">
                          <a:solidFill>
                            <a:srgbClr val="171B1E"/>
                          </a:solidFill>
                          <a:latin typeface="+mn-lt"/>
                          <a:ea typeface="+mn-ea"/>
                          <a:cs typeface="+mn-cs"/>
                        </a:rPr>
                        <a:t>PPI y PPS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kern="1200" dirty="0">
                          <a:solidFill>
                            <a:srgbClr val="171B1E"/>
                          </a:solidFill>
                          <a:latin typeface="+mn-lt"/>
                          <a:ea typeface="+mn-ea"/>
                          <a:cs typeface="+mn-cs"/>
                        </a:rPr>
                        <a:t>DGP/PIPP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 smtClean="0">
                          <a:solidFill>
                            <a:srgbClr val="171B1E"/>
                          </a:solidFill>
                        </a:rPr>
                        <a:t>14 de marzo</a:t>
                      </a:r>
                    </a:p>
                    <a:p>
                      <a:pPr marL="0" algn="ctr" defTabSz="914400" rtl="0" eaLnBrk="1" latinLnBrk="0" hangingPunct="1"/>
                      <a:r>
                        <a:rPr lang="es-MX" sz="1800" b="1" kern="1200" baseline="0" dirty="0" smtClean="0">
                          <a:solidFill>
                            <a:srgbClr val="171B1E"/>
                          </a:solidFill>
                          <a:latin typeface="+mn-lt"/>
                          <a:ea typeface="+mn-ea"/>
                          <a:cs typeface="+mn-cs"/>
                        </a:rPr>
                        <a:t> DGP</a:t>
                      </a:r>
                      <a:endParaRPr lang="es-MX" sz="1800" b="1" kern="1200" baseline="0" dirty="0">
                        <a:solidFill>
                          <a:srgbClr val="171B1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rgbClr val="171B1E"/>
                          </a:solidFill>
                        </a:rPr>
                        <a:t>20 de marzo</a:t>
                      </a:r>
                      <a:endParaRPr lang="es-MX" b="1" dirty="0">
                        <a:solidFill>
                          <a:srgbClr val="171B1E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428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D522FAC-D6C1-9318-B03B-5FB267F5D0DC}"/>
              </a:ext>
            </a:extLst>
          </p:cNvPr>
          <p:cNvSpPr txBox="1">
            <a:spLocks/>
          </p:cNvSpPr>
          <p:nvPr/>
        </p:nvSpPr>
        <p:spPr>
          <a:xfrm>
            <a:off x="1524000" y="117901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smtClean="0">
                <a:solidFill>
                  <a:srgbClr val="69193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Consideraciones Generales</a:t>
            </a:r>
            <a:endParaRPr lang="es-MX" b="1" dirty="0">
              <a:solidFill>
                <a:srgbClr val="69193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5702ECE4-3364-8699-C1C3-40C936B7F7BF}"/>
              </a:ext>
            </a:extLst>
          </p:cNvPr>
          <p:cNvSpPr txBox="1">
            <a:spLocks/>
          </p:cNvSpPr>
          <p:nvPr/>
        </p:nvSpPr>
        <p:spPr>
          <a:xfrm>
            <a:off x="1663336" y="3386002"/>
            <a:ext cx="956201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s-MX" sz="20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Micrófonos silenciados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0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Dudas generales al final de cada sección.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0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Dudas específicas de cada ente público, remitirse al correo de </a:t>
            </a:r>
            <a:r>
              <a:rPr lang="es-MX" sz="20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3"/>
              </a:rPr>
              <a:t>cuenta.publica@salud.gob.mx</a:t>
            </a:r>
            <a:r>
              <a:rPr lang="es-MX" sz="20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o solicitar reunión virtual.</a:t>
            </a:r>
          </a:p>
          <a:p>
            <a:pPr marL="0" indent="0">
              <a:buNone/>
            </a:pPr>
            <a:endParaRPr lang="es-MX" sz="2000" b="1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s-MX" sz="20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4AE92B2-CDAB-F3CB-A42A-055514849F26}"/>
              </a:ext>
            </a:extLst>
          </p:cNvPr>
          <p:cNvCxnSpPr/>
          <p:nvPr/>
        </p:nvCxnSpPr>
        <p:spPr>
          <a:xfrm>
            <a:off x="2829697" y="2830998"/>
            <a:ext cx="6524368" cy="0"/>
          </a:xfrm>
          <a:prstGeom prst="line">
            <a:avLst/>
          </a:prstGeom>
          <a:ln w="38100">
            <a:solidFill>
              <a:srgbClr val="B79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48DAE69F-FF12-7A85-2512-BF7E4AA38B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66076" y="207698"/>
            <a:ext cx="5468752" cy="124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9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57F21AE-C702-D57B-8CD2-46561D4EAE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1510" y="326026"/>
            <a:ext cx="4989938" cy="1131812"/>
          </a:xfrm>
          <a:prstGeom prst="rect">
            <a:avLst/>
          </a:prstGeom>
        </p:spPr>
      </p:pic>
      <p:sp>
        <p:nvSpPr>
          <p:cNvPr id="4" name="Abrir llave 3"/>
          <p:cNvSpPr/>
          <p:nvPr/>
        </p:nvSpPr>
        <p:spPr>
          <a:xfrm rot="16200000">
            <a:off x="5678933" y="-463847"/>
            <a:ext cx="848097" cy="10776557"/>
          </a:xfrm>
          <a:prstGeom prst="leftBrace">
            <a:avLst/>
          </a:prstGeom>
          <a:ln w="19050">
            <a:solidFill>
              <a:srgbClr val="69193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3237AA16-BD1D-AD4C-879C-A685049EBACC}"/>
              </a:ext>
            </a:extLst>
          </p:cNvPr>
          <p:cNvSpPr txBox="1">
            <a:spLocks/>
          </p:cNvSpPr>
          <p:nvPr/>
        </p:nvSpPr>
        <p:spPr>
          <a:xfrm>
            <a:off x="3689131" y="5390520"/>
            <a:ext cx="7802130" cy="654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tria" pitchFamily="50" charset="0"/>
                <a:ea typeface="Noto Sans" panose="020B0502040504020204" pitchFamily="34" charset="0"/>
                <a:cs typeface="Noto Sans" panose="020B0502040504020204" pitchFamily="34" charset="0"/>
              </a:rPr>
              <a:t>Las Unidades Responsables a cargo de Programas presupuestarios (</a:t>
            </a:r>
            <a:r>
              <a:rPr lang="es-MX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atria" pitchFamily="50" charset="0"/>
                <a:ea typeface="Noto Sans" panose="020B0502040504020204" pitchFamily="34" charset="0"/>
                <a:cs typeface="Noto Sans" panose="020B0502040504020204" pitchFamily="34" charset="0"/>
              </a:rPr>
              <a:t>Pp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atria" pitchFamily="50" charset="0"/>
                <a:ea typeface="Noto Sans" panose="020B0502040504020204" pitchFamily="34" charset="0"/>
                <a:cs typeface="Noto Sans" panose="020B0502040504020204" pitchFamily="34" charset="0"/>
              </a:rPr>
              <a:t>)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tria" pitchFamily="50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atria" pitchFamily="50" charset="0"/>
                <a:ea typeface="Noto Sans" panose="020B0502040504020204" pitchFamily="34" charset="0"/>
                <a:cs typeface="Noto Sans" panose="020B0502040504020204" pitchFamily="34" charset="0"/>
              </a:rPr>
              <a:t>reportarán el avance final de las metas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tria" pitchFamily="50" charset="0"/>
                <a:ea typeface="Noto Sans" panose="020B0502040504020204" pitchFamily="34" charset="0"/>
                <a:cs typeface="Noto Sans" panose="020B0502040504020204" pitchFamily="34" charset="0"/>
              </a:rPr>
              <a:t>comprometidas, para el ciclo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atria" pitchFamily="50" charset="0"/>
                <a:ea typeface="Noto Sans" panose="020B0502040504020204" pitchFamily="34" charset="0"/>
                <a:cs typeface="Noto Sans" panose="020B0502040504020204" pitchFamily="34" charset="0"/>
              </a:rPr>
              <a:t>presupuestario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tria" pitchFamily="50" charset="0"/>
                <a:ea typeface="Noto Sans" panose="020B0502040504020204" pitchFamily="34" charset="0"/>
                <a:cs typeface="Noto Sans" panose="020B0502040504020204" pitchFamily="34" charset="0"/>
              </a:rPr>
              <a:t>2024, de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atria" pitchFamily="50" charset="0"/>
                <a:ea typeface="Noto Sans" panose="020B0502040504020204" pitchFamily="34" charset="0"/>
                <a:cs typeface="Noto Sans" panose="020B0502040504020204" pitchFamily="34" charset="0"/>
              </a:rPr>
              <a:t>los indicadores de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tria" pitchFamily="50" charset="0"/>
                <a:ea typeface="Noto Sans" panose="020B0502040504020204" pitchFamily="34" charset="0"/>
                <a:cs typeface="Noto Sans" panose="020B0502040504020204" pitchFamily="34" charset="0"/>
              </a:rPr>
              <a:t>desempeño en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atria" pitchFamily="50" charset="0"/>
                <a:ea typeface="Noto Sans" panose="020B0502040504020204" pitchFamily="34" charset="0"/>
                <a:cs typeface="Noto Sans" panose="020B0502040504020204" pitchFamily="34" charset="0"/>
              </a:rPr>
              <a:t>el </a:t>
            </a:r>
            <a:r>
              <a:rPr lang="es-MX" sz="1200" dirty="0">
                <a:solidFill>
                  <a:srgbClr val="691932"/>
                </a:solidFill>
                <a:latin typeface="Patria" pitchFamily="50" charset="0"/>
                <a:ea typeface="Noto Sans" panose="020B0502040504020204" pitchFamily="34" charset="0"/>
                <a:cs typeface="Noto Sans" panose="020B0502040504020204" pitchFamily="34" charset="0"/>
              </a:rPr>
              <a:t>Módulo de Cuenta Pública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atria" pitchFamily="50" charset="0"/>
                <a:ea typeface="Noto Sans" panose="020B0502040504020204" pitchFamily="34" charset="0"/>
                <a:cs typeface="Noto Sans" panose="020B0502040504020204" pitchFamily="34" charset="0"/>
              </a:rPr>
              <a:t> del Portal Aplicativo de la Secretaría de Hacienda (PASH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tria" pitchFamily="50" charset="0"/>
                <a:ea typeface="Noto Sans" panose="020B0502040504020204" pitchFamily="34" charset="0"/>
                <a:cs typeface="Noto Sans" panose="020B0502040504020204" pitchFamily="34" charset="0"/>
              </a:rPr>
              <a:t>).</a:t>
            </a:r>
            <a:endParaRPr lang="es-MX" sz="1200" dirty="0">
              <a:solidFill>
                <a:schemeClr val="tx1">
                  <a:lumMod val="65000"/>
                  <a:lumOff val="35000"/>
                </a:schemeClr>
              </a:solidFill>
              <a:latin typeface="Patria" pitchFamily="50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725501"/>
              </p:ext>
            </p:extLst>
          </p:nvPr>
        </p:nvGraphicFramePr>
        <p:xfrm>
          <a:off x="714704" y="1418861"/>
          <a:ext cx="10776556" cy="2985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024">
                  <a:extLst>
                    <a:ext uri="{9D8B030D-6E8A-4147-A177-3AD203B41FA5}">
                      <a16:colId xmlns:a16="http://schemas.microsoft.com/office/drawing/2014/main" val="1689284538"/>
                    </a:ext>
                  </a:extLst>
                </a:gridCol>
                <a:gridCol w="449024">
                  <a:extLst>
                    <a:ext uri="{9D8B030D-6E8A-4147-A177-3AD203B41FA5}">
                      <a16:colId xmlns:a16="http://schemas.microsoft.com/office/drawing/2014/main" val="1234985516"/>
                    </a:ext>
                  </a:extLst>
                </a:gridCol>
                <a:gridCol w="449024">
                  <a:extLst>
                    <a:ext uri="{9D8B030D-6E8A-4147-A177-3AD203B41FA5}">
                      <a16:colId xmlns:a16="http://schemas.microsoft.com/office/drawing/2014/main" val="1983514727"/>
                    </a:ext>
                  </a:extLst>
                </a:gridCol>
                <a:gridCol w="449024">
                  <a:extLst>
                    <a:ext uri="{9D8B030D-6E8A-4147-A177-3AD203B41FA5}">
                      <a16:colId xmlns:a16="http://schemas.microsoft.com/office/drawing/2014/main" val="2892432333"/>
                    </a:ext>
                  </a:extLst>
                </a:gridCol>
                <a:gridCol w="449024">
                  <a:extLst>
                    <a:ext uri="{9D8B030D-6E8A-4147-A177-3AD203B41FA5}">
                      <a16:colId xmlns:a16="http://schemas.microsoft.com/office/drawing/2014/main" val="3674216311"/>
                    </a:ext>
                  </a:extLst>
                </a:gridCol>
                <a:gridCol w="449024">
                  <a:extLst>
                    <a:ext uri="{9D8B030D-6E8A-4147-A177-3AD203B41FA5}">
                      <a16:colId xmlns:a16="http://schemas.microsoft.com/office/drawing/2014/main" val="3360213029"/>
                    </a:ext>
                  </a:extLst>
                </a:gridCol>
                <a:gridCol w="449024">
                  <a:extLst>
                    <a:ext uri="{9D8B030D-6E8A-4147-A177-3AD203B41FA5}">
                      <a16:colId xmlns:a16="http://schemas.microsoft.com/office/drawing/2014/main" val="370294587"/>
                    </a:ext>
                  </a:extLst>
                </a:gridCol>
                <a:gridCol w="449024">
                  <a:extLst>
                    <a:ext uri="{9D8B030D-6E8A-4147-A177-3AD203B41FA5}">
                      <a16:colId xmlns:a16="http://schemas.microsoft.com/office/drawing/2014/main" val="4160353130"/>
                    </a:ext>
                  </a:extLst>
                </a:gridCol>
                <a:gridCol w="449024">
                  <a:extLst>
                    <a:ext uri="{9D8B030D-6E8A-4147-A177-3AD203B41FA5}">
                      <a16:colId xmlns:a16="http://schemas.microsoft.com/office/drawing/2014/main" val="3152322757"/>
                    </a:ext>
                  </a:extLst>
                </a:gridCol>
                <a:gridCol w="449024">
                  <a:extLst>
                    <a:ext uri="{9D8B030D-6E8A-4147-A177-3AD203B41FA5}">
                      <a16:colId xmlns:a16="http://schemas.microsoft.com/office/drawing/2014/main" val="3029214915"/>
                    </a:ext>
                  </a:extLst>
                </a:gridCol>
                <a:gridCol w="449024">
                  <a:extLst>
                    <a:ext uri="{9D8B030D-6E8A-4147-A177-3AD203B41FA5}">
                      <a16:colId xmlns:a16="http://schemas.microsoft.com/office/drawing/2014/main" val="3118242378"/>
                    </a:ext>
                  </a:extLst>
                </a:gridCol>
                <a:gridCol w="449024">
                  <a:extLst>
                    <a:ext uri="{9D8B030D-6E8A-4147-A177-3AD203B41FA5}">
                      <a16:colId xmlns:a16="http://schemas.microsoft.com/office/drawing/2014/main" val="1307258986"/>
                    </a:ext>
                  </a:extLst>
                </a:gridCol>
                <a:gridCol w="269413">
                  <a:extLst>
                    <a:ext uri="{9D8B030D-6E8A-4147-A177-3AD203B41FA5}">
                      <a16:colId xmlns:a16="http://schemas.microsoft.com/office/drawing/2014/main" val="4237662404"/>
                    </a:ext>
                  </a:extLst>
                </a:gridCol>
                <a:gridCol w="269414">
                  <a:extLst>
                    <a:ext uri="{9D8B030D-6E8A-4147-A177-3AD203B41FA5}">
                      <a16:colId xmlns:a16="http://schemas.microsoft.com/office/drawing/2014/main" val="3259666849"/>
                    </a:ext>
                  </a:extLst>
                </a:gridCol>
                <a:gridCol w="269413">
                  <a:extLst>
                    <a:ext uri="{9D8B030D-6E8A-4147-A177-3AD203B41FA5}">
                      <a16:colId xmlns:a16="http://schemas.microsoft.com/office/drawing/2014/main" val="658107490"/>
                    </a:ext>
                  </a:extLst>
                </a:gridCol>
                <a:gridCol w="269413">
                  <a:extLst>
                    <a:ext uri="{9D8B030D-6E8A-4147-A177-3AD203B41FA5}">
                      <a16:colId xmlns:a16="http://schemas.microsoft.com/office/drawing/2014/main" val="3743924998"/>
                    </a:ext>
                  </a:extLst>
                </a:gridCol>
                <a:gridCol w="269414">
                  <a:extLst>
                    <a:ext uri="{9D8B030D-6E8A-4147-A177-3AD203B41FA5}">
                      <a16:colId xmlns:a16="http://schemas.microsoft.com/office/drawing/2014/main" val="42123255"/>
                    </a:ext>
                  </a:extLst>
                </a:gridCol>
                <a:gridCol w="269413">
                  <a:extLst>
                    <a:ext uri="{9D8B030D-6E8A-4147-A177-3AD203B41FA5}">
                      <a16:colId xmlns:a16="http://schemas.microsoft.com/office/drawing/2014/main" val="4276137680"/>
                    </a:ext>
                  </a:extLst>
                </a:gridCol>
                <a:gridCol w="269413">
                  <a:extLst>
                    <a:ext uri="{9D8B030D-6E8A-4147-A177-3AD203B41FA5}">
                      <a16:colId xmlns:a16="http://schemas.microsoft.com/office/drawing/2014/main" val="3898369511"/>
                    </a:ext>
                  </a:extLst>
                </a:gridCol>
                <a:gridCol w="269414">
                  <a:extLst>
                    <a:ext uri="{9D8B030D-6E8A-4147-A177-3AD203B41FA5}">
                      <a16:colId xmlns:a16="http://schemas.microsoft.com/office/drawing/2014/main" val="3574304211"/>
                    </a:ext>
                  </a:extLst>
                </a:gridCol>
                <a:gridCol w="269413">
                  <a:extLst>
                    <a:ext uri="{9D8B030D-6E8A-4147-A177-3AD203B41FA5}">
                      <a16:colId xmlns:a16="http://schemas.microsoft.com/office/drawing/2014/main" val="328201752"/>
                    </a:ext>
                  </a:extLst>
                </a:gridCol>
                <a:gridCol w="269414">
                  <a:extLst>
                    <a:ext uri="{9D8B030D-6E8A-4147-A177-3AD203B41FA5}">
                      <a16:colId xmlns:a16="http://schemas.microsoft.com/office/drawing/2014/main" val="1261619808"/>
                    </a:ext>
                  </a:extLst>
                </a:gridCol>
                <a:gridCol w="269414">
                  <a:extLst>
                    <a:ext uri="{9D8B030D-6E8A-4147-A177-3AD203B41FA5}">
                      <a16:colId xmlns:a16="http://schemas.microsoft.com/office/drawing/2014/main" val="1888496271"/>
                    </a:ext>
                  </a:extLst>
                </a:gridCol>
                <a:gridCol w="269413">
                  <a:extLst>
                    <a:ext uri="{9D8B030D-6E8A-4147-A177-3AD203B41FA5}">
                      <a16:colId xmlns:a16="http://schemas.microsoft.com/office/drawing/2014/main" val="692191001"/>
                    </a:ext>
                  </a:extLst>
                </a:gridCol>
                <a:gridCol w="269414">
                  <a:extLst>
                    <a:ext uri="{9D8B030D-6E8A-4147-A177-3AD203B41FA5}">
                      <a16:colId xmlns:a16="http://schemas.microsoft.com/office/drawing/2014/main" val="2146104670"/>
                    </a:ext>
                  </a:extLst>
                </a:gridCol>
                <a:gridCol w="269413">
                  <a:extLst>
                    <a:ext uri="{9D8B030D-6E8A-4147-A177-3AD203B41FA5}">
                      <a16:colId xmlns:a16="http://schemas.microsoft.com/office/drawing/2014/main" val="2685079396"/>
                    </a:ext>
                  </a:extLst>
                </a:gridCol>
                <a:gridCol w="269413">
                  <a:extLst>
                    <a:ext uri="{9D8B030D-6E8A-4147-A177-3AD203B41FA5}">
                      <a16:colId xmlns:a16="http://schemas.microsoft.com/office/drawing/2014/main" val="1240859174"/>
                    </a:ext>
                  </a:extLst>
                </a:gridCol>
                <a:gridCol w="269414">
                  <a:extLst>
                    <a:ext uri="{9D8B030D-6E8A-4147-A177-3AD203B41FA5}">
                      <a16:colId xmlns:a16="http://schemas.microsoft.com/office/drawing/2014/main" val="442150772"/>
                    </a:ext>
                  </a:extLst>
                </a:gridCol>
                <a:gridCol w="269413">
                  <a:extLst>
                    <a:ext uri="{9D8B030D-6E8A-4147-A177-3AD203B41FA5}">
                      <a16:colId xmlns:a16="http://schemas.microsoft.com/office/drawing/2014/main" val="1369796902"/>
                    </a:ext>
                  </a:extLst>
                </a:gridCol>
                <a:gridCol w="269413">
                  <a:extLst>
                    <a:ext uri="{9D8B030D-6E8A-4147-A177-3AD203B41FA5}">
                      <a16:colId xmlns:a16="http://schemas.microsoft.com/office/drawing/2014/main" val="2367131499"/>
                    </a:ext>
                  </a:extLst>
                </a:gridCol>
                <a:gridCol w="269414">
                  <a:extLst>
                    <a:ext uri="{9D8B030D-6E8A-4147-A177-3AD203B41FA5}">
                      <a16:colId xmlns:a16="http://schemas.microsoft.com/office/drawing/2014/main" val="2425833857"/>
                    </a:ext>
                  </a:extLst>
                </a:gridCol>
                <a:gridCol w="269413">
                  <a:extLst>
                    <a:ext uri="{9D8B030D-6E8A-4147-A177-3AD203B41FA5}">
                      <a16:colId xmlns:a16="http://schemas.microsoft.com/office/drawing/2014/main" val="2839634319"/>
                    </a:ext>
                  </a:extLst>
                </a:gridCol>
              </a:tblGrid>
              <a:tr h="514131">
                <a:tc gridSpan="3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solidFill>
                            <a:srgbClr val="10544E"/>
                          </a:solidFill>
                          <a:latin typeface="Patria" pitchFamily="50" charset="0"/>
                        </a:rPr>
                        <a:t>Calendario de actividades para la integración</a:t>
                      </a:r>
                      <a:r>
                        <a:rPr lang="es-MX" sz="1600" baseline="0" dirty="0" smtClean="0">
                          <a:solidFill>
                            <a:srgbClr val="10544E"/>
                          </a:solidFill>
                          <a:latin typeface="Patria" pitchFamily="50" charset="0"/>
                        </a:rPr>
                        <a:t> de la Cuenta Pública 2024</a:t>
                      </a:r>
                      <a:endParaRPr lang="es-MX" sz="1600" dirty="0" smtClean="0">
                        <a:solidFill>
                          <a:srgbClr val="10544E"/>
                        </a:solidFill>
                        <a:latin typeface="Patria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054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767249"/>
                  </a:ext>
                </a:extLst>
              </a:tr>
              <a:tr h="293714"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atria" pitchFamily="50" charset="0"/>
                          <a:ea typeface="+mn-ea"/>
                          <a:cs typeface="+mn-cs"/>
                        </a:rPr>
                        <a:t>Febrero</a:t>
                      </a:r>
                      <a:endParaRPr lang="es-MX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atria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0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atria" pitchFamily="50" charset="0"/>
                          <a:ea typeface="+mn-ea"/>
                          <a:cs typeface="+mn-cs"/>
                        </a:rPr>
                        <a:t>Marzo</a:t>
                      </a:r>
                      <a:endParaRPr lang="es-MX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atria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059346"/>
                  </a:ext>
                </a:extLst>
              </a:tr>
              <a:tr h="309752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SemiBold" panose="00000700000000000000" pitchFamily="2" charset="0"/>
                        </a:rPr>
                        <a:t>17</a:t>
                      </a:r>
                      <a:endParaRPr lang="es-MX" sz="10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SemiBold" panose="00000700000000000000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SemiBold" panose="00000700000000000000" pitchFamily="2" charset="0"/>
                        </a:rPr>
                        <a:t>18</a:t>
                      </a:r>
                      <a:endParaRPr lang="es-MX" sz="10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SemiBold" panose="00000700000000000000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SemiBold" panose="00000700000000000000" pitchFamily="2" charset="0"/>
                        </a:rPr>
                        <a:t>19</a:t>
                      </a:r>
                      <a:endParaRPr lang="es-MX" sz="10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SemiBold" panose="00000700000000000000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SemiBold" panose="00000700000000000000" pitchFamily="2" charset="0"/>
                        </a:rPr>
                        <a:t>20</a:t>
                      </a:r>
                      <a:endParaRPr lang="es-MX" sz="10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SemiBold" panose="00000700000000000000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SemiBold" panose="00000700000000000000" pitchFamily="2" charset="0"/>
                        </a:rPr>
                        <a:t>21</a:t>
                      </a:r>
                      <a:endParaRPr lang="es-MX" sz="10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SemiBold" panose="00000700000000000000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SemiBold" panose="00000700000000000000" pitchFamily="2" charset="0"/>
                        </a:rPr>
                        <a:t>22</a:t>
                      </a:r>
                      <a:endParaRPr lang="es-MX" sz="10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SemiBold" panose="00000700000000000000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SemiBold" panose="00000700000000000000" pitchFamily="2" charset="0"/>
                        </a:rPr>
                        <a:t>23</a:t>
                      </a:r>
                      <a:endParaRPr lang="es-MX" sz="10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SemiBold" panose="00000700000000000000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SemiBold" panose="00000700000000000000" pitchFamily="2" charset="0"/>
                        </a:rPr>
                        <a:t>24</a:t>
                      </a:r>
                      <a:endParaRPr lang="es-MX" sz="10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SemiBold" panose="00000700000000000000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SemiBold" panose="00000700000000000000" pitchFamily="2" charset="0"/>
                        </a:rPr>
                        <a:t>25</a:t>
                      </a:r>
                      <a:endParaRPr lang="es-MX" sz="10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SemiBold" panose="00000700000000000000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SemiBold" panose="00000700000000000000" pitchFamily="2" charset="0"/>
                        </a:rPr>
                        <a:t>26</a:t>
                      </a:r>
                      <a:endParaRPr lang="es-MX" sz="10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SemiBold" panose="00000700000000000000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SemiBold" panose="00000700000000000000" pitchFamily="2" charset="0"/>
                        </a:rPr>
                        <a:t>27</a:t>
                      </a:r>
                      <a:endParaRPr lang="es-MX" sz="10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SemiBold" panose="00000700000000000000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SemiBold" panose="00000700000000000000" pitchFamily="2" charset="0"/>
                        </a:rPr>
                        <a:t>28</a:t>
                      </a:r>
                      <a:endParaRPr lang="es-MX" sz="10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SemiBold" panose="00000700000000000000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SemiBold" panose="00000700000000000000" pitchFamily="2" charset="0"/>
                        </a:rPr>
                        <a:t>1</a:t>
                      </a:r>
                      <a:endParaRPr lang="es-MX" sz="10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SemiBold" panose="00000700000000000000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SemiBold" panose="00000700000000000000" pitchFamily="2" charset="0"/>
                        </a:rPr>
                        <a:t>2</a:t>
                      </a:r>
                      <a:endParaRPr lang="es-MX" sz="10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SemiBold" panose="00000700000000000000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SemiBold" panose="00000700000000000000" pitchFamily="2" charset="0"/>
                        </a:rPr>
                        <a:t>3</a:t>
                      </a:r>
                      <a:endParaRPr lang="es-MX" sz="10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SemiBold" panose="00000700000000000000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SemiBold" panose="00000700000000000000" pitchFamily="2" charset="0"/>
                        </a:rPr>
                        <a:t>4</a:t>
                      </a:r>
                      <a:endParaRPr lang="es-MX" sz="10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SemiBold" panose="00000700000000000000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SemiBold" panose="00000700000000000000" pitchFamily="2" charset="0"/>
                        </a:rPr>
                        <a:t>5</a:t>
                      </a:r>
                      <a:endParaRPr lang="es-MX" sz="10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SemiBold" panose="00000700000000000000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SemiBold" panose="00000700000000000000" pitchFamily="2" charset="0"/>
                        </a:rPr>
                        <a:t>6</a:t>
                      </a:r>
                      <a:endParaRPr lang="es-MX" sz="10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SemiBold" panose="00000700000000000000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SemiBold" panose="00000700000000000000" pitchFamily="2" charset="0"/>
                        </a:rPr>
                        <a:t>7</a:t>
                      </a:r>
                      <a:endParaRPr lang="es-MX" sz="10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SemiBold" panose="00000700000000000000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SemiBold" panose="00000700000000000000" pitchFamily="2" charset="0"/>
                        </a:rPr>
                        <a:t>8</a:t>
                      </a:r>
                      <a:endParaRPr lang="es-MX" sz="10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SemiBold" panose="00000700000000000000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SemiBold" panose="00000700000000000000" pitchFamily="2" charset="0"/>
                        </a:rPr>
                        <a:t>9</a:t>
                      </a:r>
                      <a:endParaRPr lang="es-MX" sz="10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SemiBold" panose="00000700000000000000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SemiBold" panose="00000700000000000000" pitchFamily="2" charset="0"/>
                        </a:rPr>
                        <a:t>10</a:t>
                      </a:r>
                      <a:endParaRPr lang="es-MX" sz="10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SemiBold" panose="00000700000000000000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SemiBold" panose="00000700000000000000" pitchFamily="2" charset="0"/>
                        </a:rPr>
                        <a:t>11</a:t>
                      </a:r>
                      <a:endParaRPr lang="es-MX" sz="10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SemiBold" panose="00000700000000000000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SemiBold" panose="00000700000000000000" pitchFamily="2" charset="0"/>
                        </a:rPr>
                        <a:t>12</a:t>
                      </a:r>
                      <a:endParaRPr lang="es-MX" sz="10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SemiBold" panose="00000700000000000000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SemiBold" panose="00000700000000000000" pitchFamily="2" charset="0"/>
                        </a:rPr>
                        <a:t>13</a:t>
                      </a:r>
                      <a:endParaRPr lang="es-MX" sz="10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SemiBold" panose="00000700000000000000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SemiBold" panose="00000700000000000000" pitchFamily="2" charset="0"/>
                        </a:rPr>
                        <a:t>14</a:t>
                      </a:r>
                      <a:endParaRPr lang="es-MX" sz="10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SemiBold" panose="00000700000000000000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SemiBold" panose="00000700000000000000" pitchFamily="2" charset="0"/>
                        </a:rPr>
                        <a:t>15</a:t>
                      </a:r>
                      <a:endParaRPr lang="es-MX" sz="10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SemiBold" panose="00000700000000000000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SemiBold" panose="00000700000000000000" pitchFamily="2" charset="0"/>
                        </a:rPr>
                        <a:t>16</a:t>
                      </a:r>
                      <a:endParaRPr lang="es-MX" sz="10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SemiBold" panose="00000700000000000000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SemiBold" panose="00000700000000000000" pitchFamily="2" charset="0"/>
                        </a:rPr>
                        <a:t>17</a:t>
                      </a:r>
                      <a:endParaRPr lang="es-MX" sz="10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SemiBold" panose="00000700000000000000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SemiBold" panose="00000700000000000000" pitchFamily="2" charset="0"/>
                        </a:rPr>
                        <a:t>18</a:t>
                      </a:r>
                      <a:endParaRPr lang="es-MX" sz="10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SemiBold" panose="00000700000000000000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SemiBold" panose="00000700000000000000" pitchFamily="2" charset="0"/>
                        </a:rPr>
                        <a:t>19</a:t>
                      </a:r>
                      <a:endParaRPr lang="es-MX" sz="10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SemiBold" panose="00000700000000000000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SemiBold" panose="00000700000000000000" pitchFamily="2" charset="0"/>
                        </a:rPr>
                        <a:t>20</a:t>
                      </a:r>
                      <a:endParaRPr lang="es-MX" sz="10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SemiBold" panose="00000700000000000000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193665"/>
                  </a:ext>
                </a:extLst>
              </a:tr>
              <a:tr h="272166">
                <a:tc gridSpan="1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i="0" kern="1200" dirty="0" smtClean="0">
                          <a:solidFill>
                            <a:schemeClr val="tx1"/>
                          </a:solidFill>
                          <a:latin typeface="Montserrat SemiBold" panose="00000700000000000000" pitchFamily="2" charset="0"/>
                          <a:ea typeface="+mn-ea"/>
                          <a:cs typeface="+mn-cs"/>
                        </a:rPr>
                        <a:t>1. Registro de avances por parte de las 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5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270947090"/>
                  </a:ext>
                </a:extLst>
              </a:tr>
              <a:tr h="252007">
                <a:tc gridSpan="2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i="0" kern="1200" dirty="0" smtClean="0">
                          <a:solidFill>
                            <a:schemeClr val="bg1"/>
                          </a:solidFill>
                          <a:latin typeface="Montserrat SemiBold" panose="00000700000000000000" pitchFamily="2" charset="0"/>
                          <a:ea typeface="+mn-ea"/>
                          <a:cs typeface="+mn-cs"/>
                        </a:rPr>
                        <a:t>2. Revisión de avances, emisión de comentarios o, en su caso, validación de avances por parte de la </a:t>
                      </a:r>
                      <a:r>
                        <a:rPr lang="es-MX" sz="1000" i="0" kern="1200" dirty="0" err="1" smtClean="0">
                          <a:solidFill>
                            <a:schemeClr val="bg1"/>
                          </a:solidFill>
                          <a:latin typeface="Montserrat SemiBold" panose="00000700000000000000" pitchFamily="2" charset="0"/>
                          <a:ea typeface="+mn-ea"/>
                          <a:cs typeface="+mn-cs"/>
                        </a:rPr>
                        <a:t>DGPyP</a:t>
                      </a:r>
                      <a:r>
                        <a:rPr lang="es-MX" sz="1000" i="0" kern="1200" dirty="0" smtClean="0">
                          <a:solidFill>
                            <a:schemeClr val="bg1"/>
                          </a:solidFill>
                          <a:latin typeface="Montserrat SemiBold" panose="00000700000000000000" pitchFamily="2" charset="0"/>
                          <a:ea typeface="+mn-ea"/>
                          <a:cs typeface="+mn-cs"/>
                        </a:rPr>
                        <a:t>- DIPP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A5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331166479"/>
                  </a:ext>
                </a:extLst>
              </a:tr>
              <a:tr h="324866">
                <a:tc gridSpan="2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i="0" kern="1200" dirty="0" smtClean="0">
                          <a:solidFill>
                            <a:schemeClr val="tx1"/>
                          </a:solidFill>
                          <a:latin typeface="Montserrat SemiBold" panose="00000700000000000000" pitchFamily="2" charset="0"/>
                          <a:ea typeface="+mn-ea"/>
                          <a:cs typeface="+mn-cs"/>
                        </a:rPr>
                        <a:t>3. Atención por parte de las UR de los comentarios realizador por la </a:t>
                      </a:r>
                      <a:r>
                        <a:rPr lang="es-MX" sz="1000" i="0" kern="1200" dirty="0" err="1" smtClean="0">
                          <a:solidFill>
                            <a:schemeClr val="tx1"/>
                          </a:solidFill>
                          <a:latin typeface="Montserrat SemiBold" panose="00000700000000000000" pitchFamily="2" charset="0"/>
                          <a:ea typeface="+mn-ea"/>
                          <a:cs typeface="+mn-cs"/>
                        </a:rPr>
                        <a:t>DGPyP</a:t>
                      </a:r>
                      <a:r>
                        <a:rPr lang="es-MX" sz="1000" i="0" kern="1200" dirty="0" smtClean="0">
                          <a:solidFill>
                            <a:schemeClr val="tx1"/>
                          </a:solidFill>
                          <a:latin typeface="Montserrat SemiBold" panose="00000700000000000000" pitchFamily="2" charset="0"/>
                          <a:ea typeface="+mn-ea"/>
                          <a:cs typeface="+mn-cs"/>
                        </a:rPr>
                        <a:t>- DIPP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48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35118271"/>
                  </a:ext>
                </a:extLst>
              </a:tr>
              <a:tr h="306246">
                <a:tc gridSpan="2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i="0" kern="1200" dirty="0" smtClean="0">
                          <a:solidFill>
                            <a:srgbClr val="1F2722"/>
                          </a:solidFill>
                          <a:latin typeface="Montserrat SemiBold" panose="00000700000000000000" pitchFamily="2" charset="0"/>
                          <a:ea typeface="+mn-ea"/>
                          <a:cs typeface="+mn-cs"/>
                        </a:rPr>
                        <a:t>4. Revisión y validación de avances por parte de la </a:t>
                      </a:r>
                      <a:r>
                        <a:rPr lang="es-MX" sz="1000" i="0" kern="1200" dirty="0" err="1" smtClean="0">
                          <a:solidFill>
                            <a:srgbClr val="1F2722"/>
                          </a:solidFill>
                          <a:latin typeface="Montserrat SemiBold" panose="00000700000000000000" pitchFamily="2" charset="0"/>
                          <a:ea typeface="+mn-ea"/>
                          <a:cs typeface="+mn-cs"/>
                        </a:rPr>
                        <a:t>DGPyP</a:t>
                      </a:r>
                      <a:r>
                        <a:rPr lang="es-MX" sz="1000" i="0" kern="1200" dirty="0" smtClean="0">
                          <a:solidFill>
                            <a:srgbClr val="1F2722"/>
                          </a:solidFill>
                          <a:latin typeface="Montserrat SemiBold" panose="00000700000000000000" pitchFamily="2" charset="0"/>
                          <a:ea typeface="+mn-ea"/>
                          <a:cs typeface="+mn-cs"/>
                        </a:rPr>
                        <a:t>- DIPP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38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63392112"/>
                  </a:ext>
                </a:extLst>
              </a:tr>
              <a:tr h="701585">
                <a:tc gridSpan="25">
                  <a:txBody>
                    <a:bodyPr/>
                    <a:lstStyle/>
                    <a:p>
                      <a:pPr algn="ctr"/>
                      <a:endParaRPr lang="es-MX" sz="10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800" dirty="0">
                        <a:latin typeface="Patria" pitchFamily="50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800" dirty="0">
                        <a:latin typeface="Patria" pitchFamily="50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800" dirty="0">
                        <a:latin typeface="Patria" pitchFamily="50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9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9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9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9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9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9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9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9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9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9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9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9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9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9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9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9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9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9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9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9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900" i="0" kern="1200" dirty="0">
                        <a:solidFill>
                          <a:srgbClr val="2B352F"/>
                        </a:solidFill>
                        <a:latin typeface="Montserrat SemiBold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i="0" kern="1200" dirty="0" smtClean="0">
                          <a:solidFill>
                            <a:srgbClr val="2B352F"/>
                          </a:solidFill>
                          <a:latin typeface="Montserrat SemiBold" panose="00000700000000000000" pitchFamily="2" charset="0"/>
                          <a:ea typeface="+mn-ea"/>
                          <a:cs typeface="+mn-cs"/>
                        </a:rPr>
                        <a:t>5. Atención por las UR, de posibles observaciones emitidas por la UED-SHCP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5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050" dirty="0"/>
                    </a:p>
                  </a:txBody>
                  <a:tcPr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50" b="1" baseline="0" dirty="0" smtClean="0"/>
                    </a:p>
                  </a:txBody>
                  <a:tcPr anchor="ctr">
                    <a:solidFill>
                      <a:srgbClr val="F8E2A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vert="vert27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/>
                    </a:p>
                  </a:txBody>
                  <a:tcPr vert="vert27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975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22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57F21AE-C702-D57B-8CD2-46561D4EAE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1510" y="326026"/>
            <a:ext cx="4989938" cy="1131812"/>
          </a:xfrm>
          <a:prstGeom prst="rect">
            <a:avLst/>
          </a:prstGeom>
        </p:spPr>
      </p:pic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596767697"/>
              </p:ext>
            </p:extLst>
          </p:nvPr>
        </p:nvGraphicFramePr>
        <p:xfrm>
          <a:off x="399394" y="1548907"/>
          <a:ext cx="11361683" cy="2381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237AA16-BD1D-AD4C-879C-A685049EBACC}"/>
              </a:ext>
            </a:extLst>
          </p:cNvPr>
          <p:cNvSpPr txBox="1">
            <a:spLocks/>
          </p:cNvSpPr>
          <p:nvPr/>
        </p:nvSpPr>
        <p:spPr>
          <a:xfrm>
            <a:off x="872356" y="4495332"/>
            <a:ext cx="10776558" cy="780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atria" pitchFamily="50" charset="0"/>
                <a:ea typeface="Noto Sans" panose="020B0502040504020204" pitchFamily="34" charset="0"/>
                <a:cs typeface="Noto Sans" panose="020B0502040504020204" pitchFamily="34" charset="0"/>
              </a:rPr>
              <a:t>Con el propósito de mejorar la calidad y congruencia de la información registrada,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tria" pitchFamily="50" charset="0"/>
                <a:ea typeface="Noto Sans" panose="020B0502040504020204" pitchFamily="34" charset="0"/>
                <a:cs typeface="Noto Sans" panose="020B0502040504020204" pitchFamily="34" charset="0"/>
              </a:rPr>
              <a:t>la Dirección de Integración Programática Presupuestal (DIPP) revisará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atria" pitchFamily="50" charset="0"/>
                <a:ea typeface="Noto Sans" panose="020B0502040504020204" pitchFamily="34" charset="0"/>
                <a:cs typeface="Noto Sans" panose="020B0502040504020204" pitchFamily="34" charset="0"/>
              </a:rPr>
              <a:t>y analizará </a:t>
            </a:r>
            <a:r>
              <a:rPr lang="es-MX" sz="1200" dirty="0">
                <a:solidFill>
                  <a:srgbClr val="691932"/>
                </a:solidFill>
                <a:latin typeface="Patria" pitchFamily="50" charset="0"/>
                <a:ea typeface="Noto Sans" panose="020B0502040504020204" pitchFamily="34" charset="0"/>
                <a:cs typeface="Noto Sans" panose="020B0502040504020204" pitchFamily="34" charset="0"/>
              </a:rPr>
              <a:t>343 indicadores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atria" pitchFamily="50" charset="0"/>
                <a:ea typeface="Noto Sans" panose="020B0502040504020204" pitchFamily="34" charset="0"/>
                <a:cs typeface="Noto Sans" panose="020B0502040504020204" pitchFamily="34" charset="0"/>
              </a:rPr>
              <a:t>correspondientes a </a:t>
            </a:r>
            <a:r>
              <a:rPr lang="es-MX" sz="1200" dirty="0">
                <a:solidFill>
                  <a:srgbClr val="691932"/>
                </a:solidFill>
                <a:latin typeface="Patria" pitchFamily="50" charset="0"/>
                <a:ea typeface="Noto Sans" panose="020B0502040504020204" pitchFamily="34" charset="0"/>
                <a:cs typeface="Noto Sans" panose="020B0502040504020204" pitchFamily="34" charset="0"/>
              </a:rPr>
              <a:t>25 </a:t>
            </a:r>
            <a:r>
              <a:rPr lang="es-MX" sz="1200" dirty="0" err="1">
                <a:solidFill>
                  <a:srgbClr val="691932"/>
                </a:solidFill>
                <a:latin typeface="Patria" pitchFamily="50" charset="0"/>
                <a:ea typeface="Noto Sans" panose="020B0502040504020204" pitchFamily="34" charset="0"/>
                <a:cs typeface="Noto Sans" panose="020B0502040504020204" pitchFamily="34" charset="0"/>
              </a:rPr>
              <a:t>Pp</a:t>
            </a:r>
            <a:r>
              <a:rPr lang="es-MX" sz="1200" dirty="0">
                <a:solidFill>
                  <a:srgbClr val="691932"/>
                </a:solidFill>
                <a:latin typeface="Patria" pitchFamily="50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atria" pitchFamily="50" charset="0"/>
                <a:ea typeface="Noto Sans" panose="020B0502040504020204" pitchFamily="34" charset="0"/>
                <a:cs typeface="Noto Sans" panose="020B0502040504020204" pitchFamily="34" charset="0"/>
              </a:rPr>
              <a:t>(20 </a:t>
            </a:r>
            <a:r>
              <a:rPr lang="es-MX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atria" pitchFamily="50" charset="0"/>
                <a:ea typeface="Noto Sans" panose="020B0502040504020204" pitchFamily="34" charset="0"/>
                <a:cs typeface="Noto Sans" panose="020B0502040504020204" pitchFamily="34" charset="0"/>
              </a:rPr>
              <a:t>Pp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atria" pitchFamily="50" charset="0"/>
                <a:ea typeface="Noto Sans" panose="020B0502040504020204" pitchFamily="34" charset="0"/>
                <a:cs typeface="Noto Sans" panose="020B0502040504020204" pitchFamily="34" charset="0"/>
              </a:rPr>
              <a:t> con un Instrumento de Seguimiento del Desempeño de tipo Matriz de Indicadores para Resultados [MIR] y 4 </a:t>
            </a:r>
            <a:r>
              <a:rPr lang="es-MX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atria" pitchFamily="50" charset="0"/>
                <a:ea typeface="Noto Sans" panose="020B0502040504020204" pitchFamily="34" charset="0"/>
                <a:cs typeface="Noto Sans" panose="020B0502040504020204" pitchFamily="34" charset="0"/>
              </a:rPr>
              <a:t>Pp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atria" pitchFamily="50" charset="0"/>
                <a:ea typeface="Noto Sans" panose="020B0502040504020204" pitchFamily="34" charset="0"/>
                <a:cs typeface="Noto Sans" panose="020B0502040504020204" pitchFamily="34" charset="0"/>
              </a:rPr>
              <a:t> con Ficha de Indicadores de Desempeño [FID]). </a:t>
            </a:r>
          </a:p>
        </p:txBody>
      </p:sp>
      <p:sp>
        <p:nvSpPr>
          <p:cNvPr id="9" name="Abrir llave 8"/>
          <p:cNvSpPr/>
          <p:nvPr/>
        </p:nvSpPr>
        <p:spPr>
          <a:xfrm rot="16200000">
            <a:off x="5940711" y="-1305652"/>
            <a:ext cx="639849" cy="10776557"/>
          </a:xfrm>
          <a:prstGeom prst="leftBrace">
            <a:avLst/>
          </a:prstGeom>
          <a:ln w="19050">
            <a:solidFill>
              <a:srgbClr val="69193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3237AA16-BD1D-AD4C-879C-A685049EBACC}"/>
              </a:ext>
            </a:extLst>
          </p:cNvPr>
          <p:cNvSpPr txBox="1">
            <a:spLocks/>
          </p:cNvSpPr>
          <p:nvPr/>
        </p:nvSpPr>
        <p:spPr>
          <a:xfrm>
            <a:off x="724744" y="5623034"/>
            <a:ext cx="11206844" cy="928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000000"/>
              </a:buClr>
              <a:buNone/>
            </a:pPr>
            <a:r>
              <a:rPr lang="es-MX" sz="1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	</a:t>
            </a:r>
            <a:r>
              <a:rPr lang="es-MX" sz="1200" kern="0" dirty="0">
                <a:solidFill>
                  <a:srgbClr val="10544E"/>
                </a:solidFill>
                <a:latin typeface="Patria" pitchFamily="50" charset="0"/>
                <a:ea typeface="Montserrat SemiBold"/>
                <a:cs typeface="Montserrat SemiBold"/>
                <a:sym typeface="Arial"/>
              </a:rPr>
              <a:t>CONTACTOS DE LA DIPP</a:t>
            </a:r>
          </a:p>
          <a:p>
            <a:pPr algn="r">
              <a:buClr>
                <a:srgbClr val="000000"/>
              </a:buClr>
              <a:buNone/>
            </a:pPr>
            <a:r>
              <a:rPr lang="es-MX" sz="1200" kern="0" dirty="0">
                <a:solidFill>
                  <a:srgbClr val="10544E"/>
                </a:solidFill>
                <a:latin typeface="Patria" pitchFamily="50" charset="0"/>
                <a:ea typeface="Montserrat SemiBold"/>
                <a:cs typeface="Montserrat SemiBold"/>
                <a:sym typeface="Arial"/>
              </a:rPr>
              <a:t>LIC. FELIPE G. MORALES LÓPEZ, EXT. </a:t>
            </a:r>
            <a:r>
              <a:rPr lang="es-MX" sz="1200" kern="0" dirty="0" smtClean="0">
                <a:solidFill>
                  <a:srgbClr val="10544E"/>
                </a:solidFill>
                <a:latin typeface="Patria" pitchFamily="50" charset="0"/>
                <a:ea typeface="Montserrat SemiBold"/>
                <a:cs typeface="Montserrat SemiBold"/>
                <a:sym typeface="Arial"/>
              </a:rPr>
              <a:t>58501</a:t>
            </a:r>
          </a:p>
          <a:p>
            <a:pPr algn="r">
              <a:buClr>
                <a:srgbClr val="000000"/>
              </a:buClr>
              <a:buNone/>
            </a:pPr>
            <a:r>
              <a:rPr lang="es-MX" sz="1200" kern="0" dirty="0" smtClean="0">
                <a:solidFill>
                  <a:srgbClr val="10544E"/>
                </a:solidFill>
                <a:latin typeface="Patria" pitchFamily="50" charset="0"/>
                <a:ea typeface="Montserrat SemiBold"/>
                <a:cs typeface="Montserrat SemiBold"/>
                <a:sym typeface="Arial"/>
              </a:rPr>
              <a:t>LIC. RICARDO DANIEL PÉREZ CHÁVEZ, ETX. 58481</a:t>
            </a:r>
            <a:endParaRPr lang="es-MX" sz="1200" kern="0" dirty="0">
              <a:solidFill>
                <a:srgbClr val="10544E"/>
              </a:solidFill>
              <a:latin typeface="Patria" pitchFamily="50" charset="0"/>
              <a:ea typeface="Montserrat SemiBold"/>
              <a:cs typeface="Montserrat SemiBold"/>
              <a:sym typeface="Arial"/>
            </a:endParaRPr>
          </a:p>
          <a:p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140776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57F21AE-C702-D57B-8CD2-46561D4EAE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1510" y="326026"/>
            <a:ext cx="4989938" cy="1131812"/>
          </a:xfrm>
          <a:prstGeom prst="rect">
            <a:avLst/>
          </a:prstGeom>
        </p:spPr>
      </p:pic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3237AA16-BD1D-AD4C-879C-A685049EBACC}"/>
              </a:ext>
            </a:extLst>
          </p:cNvPr>
          <p:cNvSpPr txBox="1">
            <a:spLocks/>
          </p:cNvSpPr>
          <p:nvPr/>
        </p:nvSpPr>
        <p:spPr>
          <a:xfrm>
            <a:off x="1430138" y="4686312"/>
            <a:ext cx="10204511" cy="286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20000"/>
              </a:spcBef>
              <a:buNone/>
            </a:pPr>
            <a:r>
              <a:rPr lang="es-MX" sz="18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	</a:t>
            </a:r>
          </a:p>
          <a:p>
            <a:pPr algn="r">
              <a:buClr>
                <a:srgbClr val="000000"/>
              </a:buClr>
              <a:buNone/>
            </a:pPr>
            <a:r>
              <a:rPr lang="es-MX" sz="18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	</a:t>
            </a:r>
            <a:r>
              <a:rPr lang="es-MX" sz="1800" kern="0" dirty="0">
                <a:solidFill>
                  <a:srgbClr val="003300"/>
                </a:solidFill>
                <a:latin typeface="Montserrat SemiBold"/>
                <a:ea typeface="Montserrat SemiBold"/>
                <a:cs typeface="Montserrat SemiBold"/>
                <a:sym typeface="Arial"/>
              </a:rPr>
              <a:t>Contactos en la DGP</a:t>
            </a:r>
          </a:p>
          <a:p>
            <a:pPr algn="r">
              <a:buClr>
                <a:srgbClr val="000000"/>
              </a:buClr>
              <a:buNone/>
            </a:pPr>
            <a:r>
              <a:rPr lang="es-MX" sz="1800" kern="0" dirty="0">
                <a:solidFill>
                  <a:srgbClr val="003300"/>
                </a:solidFill>
                <a:latin typeface="Montserrat SemiBold"/>
                <a:ea typeface="Montserrat SemiBold"/>
                <a:cs typeface="Montserrat SemiBold"/>
                <a:sym typeface="Arial"/>
              </a:rPr>
              <a:t>C.P. ROSA EUGENIA GARCÍA RAMÍREZ, EXT. 58502</a:t>
            </a:r>
          </a:p>
          <a:p>
            <a:pPr algn="r">
              <a:buClr>
                <a:srgbClr val="000000"/>
              </a:buClr>
              <a:buNone/>
            </a:pPr>
            <a:r>
              <a:rPr lang="es-MX" sz="1800" kern="0" dirty="0">
                <a:solidFill>
                  <a:srgbClr val="003300"/>
                </a:solidFill>
                <a:latin typeface="Montserrat SemiBold"/>
                <a:ea typeface="Montserrat SemiBold"/>
                <a:cs typeface="Montserrat SemiBold"/>
                <a:sym typeface="Arial"/>
              </a:rPr>
              <a:t>LIC. EDUARDO FRANCISCO LUNA SUÁREZ, EXT. 58524</a:t>
            </a:r>
          </a:p>
          <a:p>
            <a:pPr algn="r">
              <a:buClr>
                <a:srgbClr val="000000"/>
              </a:buClr>
              <a:buNone/>
            </a:pPr>
            <a:r>
              <a:rPr lang="es-MX" sz="1800" kern="0" dirty="0">
                <a:solidFill>
                  <a:srgbClr val="003300"/>
                </a:solidFill>
                <a:latin typeface="Montserrat SemiBold"/>
                <a:ea typeface="Montserrat SemiBold"/>
                <a:cs typeface="Montserrat SemiBold"/>
                <a:sym typeface="Arial"/>
              </a:rPr>
              <a:t>MTRO. OMAR ISRAEL COSEY HERNANDEZ, EXT. 58506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88100" y="1286971"/>
            <a:ext cx="952781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b="1" dirty="0">
                <a:solidFill>
                  <a:srgbClr val="691B31"/>
                </a:solidFill>
                <a:latin typeface="Arial" pitchFamily="34" charset="0"/>
                <a:cs typeface="Arial" pitchFamily="34" charset="0"/>
              </a:rPr>
              <a:t>Programas y Proyectos de Inversión</a:t>
            </a:r>
          </a:p>
          <a:p>
            <a:pPr algn="just"/>
            <a:endParaRPr lang="es-MX" sz="3200" b="1" dirty="0">
              <a:solidFill>
                <a:srgbClr val="691B3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 información de los </a:t>
            </a:r>
            <a:r>
              <a:rPr lang="es-MX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PPI </a:t>
            </a:r>
            <a:r>
              <a:rPr lang="es-MX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que se integrará en la Cuenta Publica será la que las entidades y empresas productivas del Estado hayan reportado en el Modulo de Seguimiento de Programas y Proyectos de Inversión (MSPPI), </a:t>
            </a:r>
            <a:r>
              <a:rPr lang="es-MX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 más tardar el  20 de marzo de 2025</a:t>
            </a:r>
            <a:r>
              <a:rPr lang="es-MX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  <a:p>
            <a:pPr algn="just"/>
            <a:endParaRPr lang="es-MX" b="1" dirty="0">
              <a:solidFill>
                <a:srgbClr val="691B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400" b="1" dirty="0" smtClean="0">
                <a:solidFill>
                  <a:srgbClr val="691B3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s-MX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68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D522FAC-D6C1-9318-B03B-5FB267F5D0DC}"/>
              </a:ext>
            </a:extLst>
          </p:cNvPr>
          <p:cNvSpPr txBox="1">
            <a:spLocks/>
          </p:cNvSpPr>
          <p:nvPr/>
        </p:nvSpPr>
        <p:spPr>
          <a:xfrm>
            <a:off x="1227909" y="472285"/>
            <a:ext cx="9144000" cy="876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 dirty="0" smtClean="0">
                <a:solidFill>
                  <a:srgbClr val="EDD8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CUENTA DE LA HACIENDA </a:t>
            </a:r>
          </a:p>
          <a:p>
            <a:pPr algn="ctr"/>
            <a:r>
              <a:rPr lang="es-MX" sz="3600" b="1" dirty="0" smtClean="0">
                <a:solidFill>
                  <a:srgbClr val="EDD8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PÚBLICA FEDERAL</a:t>
            </a:r>
            <a:endParaRPr lang="es-MX" sz="3600" b="1" dirty="0">
              <a:solidFill>
                <a:srgbClr val="EDD89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5702ECE4-3364-8699-C1C3-40C936B7F7BF}"/>
              </a:ext>
            </a:extLst>
          </p:cNvPr>
          <p:cNvSpPr txBox="1">
            <a:spLocks/>
          </p:cNvSpPr>
          <p:nvPr/>
        </p:nvSpPr>
        <p:spPr>
          <a:xfrm>
            <a:off x="1049618" y="1382702"/>
            <a:ext cx="9144000" cy="70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4400" b="1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2024</a:t>
            </a:r>
            <a:endParaRPr lang="es-MX" sz="4400" dirty="0">
              <a:solidFill>
                <a:schemeClr val="bg1"/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4AE92B2-CDAB-F3CB-A42A-055514849F26}"/>
              </a:ext>
            </a:extLst>
          </p:cNvPr>
          <p:cNvCxnSpPr/>
          <p:nvPr/>
        </p:nvCxnSpPr>
        <p:spPr>
          <a:xfrm>
            <a:off x="2651759" y="2086402"/>
            <a:ext cx="6524368" cy="0"/>
          </a:xfrm>
          <a:prstGeom prst="line">
            <a:avLst/>
          </a:prstGeom>
          <a:ln w="38100">
            <a:solidFill>
              <a:srgbClr val="EDD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214AAE61-7343-8018-B83A-90C84438DF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84889" y="5720876"/>
            <a:ext cx="4528714" cy="122882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468879" y="2396558"/>
            <a:ext cx="70974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EDD8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 presentación, Lineamientos, Guías y Formatos están disponible en el portal de la Dirección General de Programación y Presupuesto:</a:t>
            </a:r>
          </a:p>
          <a:p>
            <a:pPr algn="ctr"/>
            <a:endParaRPr lang="es-MX" b="1" dirty="0">
              <a:solidFill>
                <a:srgbClr val="EDD89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s-MX" b="1" dirty="0">
                <a:solidFill>
                  <a:srgbClr val="EDD8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	www.dgpyp.salud.gob.mx</a:t>
            </a:r>
          </a:p>
          <a:p>
            <a:endParaRPr lang="es-MX" b="1" dirty="0">
              <a:solidFill>
                <a:srgbClr val="EDD89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s-MX" b="1" dirty="0">
                <a:solidFill>
                  <a:srgbClr val="EDD8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	Sección “Áreas” </a:t>
            </a:r>
          </a:p>
          <a:p>
            <a:r>
              <a:rPr lang="es-MX" b="1" dirty="0">
                <a:solidFill>
                  <a:srgbClr val="EDD8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	</a:t>
            </a:r>
          </a:p>
          <a:p>
            <a:r>
              <a:rPr lang="es-MX" b="1" dirty="0">
                <a:solidFill>
                  <a:srgbClr val="EDD8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</a:t>
            </a:r>
            <a:r>
              <a:rPr lang="es-MX" b="1" dirty="0" smtClean="0">
                <a:solidFill>
                  <a:srgbClr val="EDD8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</a:t>
            </a:r>
            <a:r>
              <a:rPr lang="es-MX" b="1" dirty="0">
                <a:solidFill>
                  <a:srgbClr val="EDD8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Apartado “Contabilidad y Rendición de 	Cuentas</a:t>
            </a:r>
            <a:r>
              <a:rPr lang="es-MX" b="1" dirty="0" smtClean="0">
                <a:solidFill>
                  <a:srgbClr val="EDD8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”</a:t>
            </a:r>
            <a:endParaRPr lang="es-MX" b="1" dirty="0">
              <a:solidFill>
                <a:srgbClr val="EDD89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s-MX" b="1" dirty="0">
                <a:solidFill>
                  <a:srgbClr val="EDD8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	</a:t>
            </a:r>
          </a:p>
          <a:p>
            <a:r>
              <a:rPr lang="es-MX" b="1" dirty="0">
                <a:solidFill>
                  <a:srgbClr val="EDD8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</a:t>
            </a:r>
            <a:r>
              <a:rPr lang="es-MX" b="1" dirty="0" smtClean="0">
                <a:solidFill>
                  <a:srgbClr val="EDD8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</a:t>
            </a:r>
            <a:r>
              <a:rPr lang="es-MX" b="1" dirty="0">
                <a:solidFill>
                  <a:srgbClr val="EDD8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Cuenta Pública 2024</a:t>
            </a:r>
          </a:p>
        </p:txBody>
      </p:sp>
    </p:spTree>
    <p:extLst>
      <p:ext uri="{BB962C8B-B14F-4D97-AF65-F5344CB8AC3E}">
        <p14:creationId xmlns:p14="http://schemas.microsoft.com/office/powerpoint/2010/main" val="356296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D522FAC-D6C1-9318-B03B-5FB267F5D0DC}"/>
              </a:ext>
            </a:extLst>
          </p:cNvPr>
          <p:cNvSpPr txBox="1">
            <a:spLocks/>
          </p:cNvSpPr>
          <p:nvPr/>
        </p:nvSpPr>
        <p:spPr>
          <a:xfrm>
            <a:off x="1428206" y="94575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smtClean="0">
                <a:solidFill>
                  <a:srgbClr val="0033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Contactos en la DCRC</a:t>
            </a:r>
            <a:endParaRPr lang="es-MX" b="1" dirty="0">
              <a:solidFill>
                <a:srgbClr val="00330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4AE92B2-CDAB-F3CB-A42A-055514849F26}"/>
              </a:ext>
            </a:extLst>
          </p:cNvPr>
          <p:cNvCxnSpPr/>
          <p:nvPr/>
        </p:nvCxnSpPr>
        <p:spPr>
          <a:xfrm>
            <a:off x="2829697" y="2830998"/>
            <a:ext cx="6524368" cy="0"/>
          </a:xfrm>
          <a:prstGeom prst="line">
            <a:avLst/>
          </a:prstGeom>
          <a:ln w="38100">
            <a:solidFill>
              <a:srgbClr val="B79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48DAE69F-FF12-7A85-2512-BF7E4AA38B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66076" y="207698"/>
            <a:ext cx="5468752" cy="1240416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5702ECE4-3364-8699-C1C3-40C936B7F7BF}"/>
              </a:ext>
            </a:extLst>
          </p:cNvPr>
          <p:cNvSpPr txBox="1">
            <a:spLocks/>
          </p:cNvSpPr>
          <p:nvPr/>
        </p:nvSpPr>
        <p:spPr>
          <a:xfrm>
            <a:off x="3230879" y="3127987"/>
            <a:ext cx="9562011" cy="27099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s-MX" sz="20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Correo: cuenta.publica@salud.gob.mx</a:t>
            </a:r>
          </a:p>
          <a:p>
            <a:pPr marL="514350" indent="-514350">
              <a:buFont typeface="+mj-lt"/>
              <a:buAutoNum type="arabicPeriod"/>
            </a:pPr>
            <a:endParaRPr lang="es-MX" sz="20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20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C.P. Arturo Bayardo Barajas, Ext. 58552</a:t>
            </a:r>
          </a:p>
          <a:p>
            <a:pPr marL="514350" indent="-514350">
              <a:buFont typeface="+mj-lt"/>
              <a:buAutoNum type="arabicPeriod"/>
            </a:pPr>
            <a:endParaRPr lang="es-MX" sz="20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20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L.C. Jenifer Carbajal Gómez, Ext. 58580</a:t>
            </a:r>
          </a:p>
          <a:p>
            <a:pPr marL="514350" indent="-514350">
              <a:buFont typeface="+mj-lt"/>
              <a:buAutoNum type="arabicPeriod"/>
            </a:pPr>
            <a:endParaRPr lang="es-MX" sz="20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20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Lic. Jorge Luis Galván Silva, Ext. 58583</a:t>
            </a:r>
          </a:p>
          <a:p>
            <a:pPr marL="514350" indent="-514350">
              <a:buFont typeface="+mj-lt"/>
              <a:buAutoNum type="arabicPeriod"/>
            </a:pPr>
            <a:endParaRPr lang="es-MX" sz="20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>
              <a:buNone/>
            </a:pPr>
            <a:endParaRPr lang="es-MX" sz="2000" b="1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095646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4;p5">
            <a:extLst>
              <a:ext uri="{FF2B5EF4-FFF2-40B4-BE49-F238E27FC236}">
                <a16:creationId xmlns:a16="http://schemas.microsoft.com/office/drawing/2014/main" id="{E919739D-7338-88B1-ABDD-84D84FFEBA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72783" y="786384"/>
            <a:ext cx="5720080" cy="2066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400"/>
              <a:buFont typeface="Montserrat SemiBold"/>
              <a:buNone/>
            </a:pPr>
            <a:r>
              <a:rPr lang="es-MX" sz="3600" b="1" dirty="0" smtClean="0">
                <a:solidFill>
                  <a:srgbClr val="69193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Asistencia Técnica de la UCG en la SHCP</a:t>
            </a:r>
            <a:endParaRPr sz="3600" b="1" dirty="0">
              <a:solidFill>
                <a:srgbClr val="69193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C07EEA8-0191-F9C8-8C7F-B9E226F09938}"/>
              </a:ext>
            </a:extLst>
          </p:cNvPr>
          <p:cNvCxnSpPr/>
          <p:nvPr/>
        </p:nvCxnSpPr>
        <p:spPr>
          <a:xfrm>
            <a:off x="6182139" y="2932043"/>
            <a:ext cx="6009861" cy="0"/>
          </a:xfrm>
          <a:prstGeom prst="line">
            <a:avLst/>
          </a:prstGeom>
          <a:ln w="38100">
            <a:solidFill>
              <a:srgbClr val="B79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DB22AD86-10C2-3477-6E18-1623345156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1510" y="326026"/>
            <a:ext cx="4989938" cy="113181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65758" y="1645920"/>
            <a:ext cx="5381897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 partir del 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de febrero de 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2025 </a:t>
            </a:r>
            <a:endParaRPr lang="es-MX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	Horario: 8:00 a 20:00 </a:t>
            </a:r>
            <a:r>
              <a:rPr lang="es-MX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hrs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días hábiles</a:t>
            </a:r>
            <a:endParaRPr lang="es-MX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spcBef>
                <a:spcPct val="20000"/>
              </a:spcBef>
              <a:buFont typeface="+mj-lt"/>
              <a:buAutoNum type="arabicPeriod"/>
            </a:pPr>
            <a:endParaRPr lang="es-MX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Correo electrónico</a:t>
            </a:r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mesa_aplicativos@hacienda.gob.mx</a:t>
            </a:r>
          </a:p>
          <a:p>
            <a:pPr marL="457200" indent="-457200" algn="just">
              <a:spcBef>
                <a:spcPct val="20000"/>
              </a:spcBef>
              <a:buFont typeface="+mj-lt"/>
              <a:buAutoNum type="arabicPeriod"/>
            </a:pPr>
            <a:endParaRPr lang="es-MX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Tel: 55 3688 5016 </a:t>
            </a:r>
            <a:endParaRPr lang="es-MX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es-MX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Tel: 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800 02 20819</a:t>
            </a:r>
          </a:p>
          <a:p>
            <a:pPr algn="just">
              <a:spcBef>
                <a:spcPct val="20000"/>
              </a:spcBef>
            </a:pPr>
            <a:endParaRPr lang="es-MX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Portal:  </a:t>
            </a:r>
            <a:endParaRPr lang="es-MX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2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https//mesadeservicios.hacienda.gob.mx/</a:t>
            </a:r>
            <a:r>
              <a:rPr lang="es-MX" sz="12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itop_masp</a:t>
            </a:r>
            <a:r>
              <a:rPr lang="es-MX" sz="12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/web/</a:t>
            </a:r>
            <a:r>
              <a:rPr lang="es-MX" sz="12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pages</a:t>
            </a:r>
            <a:r>
              <a:rPr lang="es-MX" sz="12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s-MX" sz="12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index.php</a:t>
            </a:r>
            <a:endParaRPr lang="es-MX" sz="12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MX" dirty="0"/>
          </a:p>
        </p:txBody>
      </p:sp>
      <p:sp>
        <p:nvSpPr>
          <p:cNvPr id="10" name="Google Shape;144;p5">
            <a:extLst>
              <a:ext uri="{FF2B5EF4-FFF2-40B4-BE49-F238E27FC236}">
                <a16:creationId xmlns:a16="http://schemas.microsoft.com/office/drawing/2014/main" id="{E919739D-7338-88B1-ABDD-84D84FFEBA7C}"/>
              </a:ext>
            </a:extLst>
          </p:cNvPr>
          <p:cNvSpPr txBox="1">
            <a:spLocks/>
          </p:cNvSpPr>
          <p:nvPr/>
        </p:nvSpPr>
        <p:spPr>
          <a:xfrm>
            <a:off x="6182139" y="1645920"/>
            <a:ext cx="5720080" cy="20668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6E152E"/>
              </a:buClr>
              <a:buSzPts val="4400"/>
              <a:buFont typeface="Montserrat SemiBold"/>
              <a:buNone/>
            </a:pPr>
            <a:r>
              <a:rPr lang="es-MX" sz="3600" b="1" dirty="0" smtClean="0">
                <a:solidFill>
                  <a:srgbClr val="0033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Mesa de Ayuda</a:t>
            </a:r>
            <a:endParaRPr lang="es-MX" sz="3600" b="1" dirty="0">
              <a:solidFill>
                <a:srgbClr val="00330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02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57F21AE-C702-D57B-8CD2-46561D4EAE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1510" y="326026"/>
            <a:ext cx="4989938" cy="1131812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D522FAC-D6C1-9318-B03B-5FB267F5D0DC}"/>
              </a:ext>
            </a:extLst>
          </p:cNvPr>
          <p:cNvSpPr txBox="1">
            <a:spLocks/>
          </p:cNvSpPr>
          <p:nvPr/>
        </p:nvSpPr>
        <p:spPr>
          <a:xfrm>
            <a:off x="3048000" y="467302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smtClean="0">
                <a:solidFill>
                  <a:srgbClr val="171B1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Designación </a:t>
            </a:r>
            <a:r>
              <a:rPr lang="es-MX" b="1" dirty="0">
                <a:solidFill>
                  <a:srgbClr val="171B1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 Enlaces y/o </a:t>
            </a:r>
          </a:p>
          <a:p>
            <a:pPr algn="ctr"/>
            <a:r>
              <a:rPr lang="es-MX" b="1" dirty="0">
                <a:solidFill>
                  <a:srgbClr val="171B1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Cambio </a:t>
            </a:r>
            <a:r>
              <a:rPr lang="es-MX" b="1" dirty="0" smtClean="0">
                <a:solidFill>
                  <a:srgbClr val="171B1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 Enlaces</a:t>
            </a:r>
            <a:endParaRPr lang="es-MX" b="1" dirty="0">
              <a:solidFill>
                <a:srgbClr val="171B1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3237AA16-BD1D-AD4C-879C-A685049EBACC}"/>
              </a:ext>
            </a:extLst>
          </p:cNvPr>
          <p:cNvSpPr txBox="1">
            <a:spLocks/>
          </p:cNvSpPr>
          <p:nvPr/>
        </p:nvSpPr>
        <p:spPr>
          <a:xfrm>
            <a:off x="724744" y="2038907"/>
            <a:ext cx="10204511" cy="286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 algn="just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s-MX" sz="20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Oficio dirigido al Titular de la Unidad de Contabilidad Gubernamental </a:t>
            </a:r>
            <a:r>
              <a:rPr lang="es-MX" sz="2000" b="1" u="sng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 más tardar el 12-02-2025.</a:t>
            </a:r>
          </a:p>
          <a:p>
            <a:pPr indent="-457200" algn="just">
              <a:spcBef>
                <a:spcPct val="20000"/>
              </a:spcBef>
              <a:buFont typeface="+mj-lt"/>
              <a:buAutoNum type="arabicPeriod"/>
            </a:pPr>
            <a:endParaRPr lang="es-MX" sz="20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indent="-457200" algn="just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s-MX" sz="20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Para acceso al SICP, remitir Acuse de Oficio de designación y formulario de solicitud, renombrado de acuerdo a la Guía de acceso al SICP a los correo:</a:t>
            </a:r>
          </a:p>
          <a:p>
            <a:pPr marL="0" indent="0" algn="just">
              <a:spcBef>
                <a:spcPct val="20000"/>
              </a:spcBef>
              <a:buNone/>
            </a:pPr>
            <a:r>
              <a:rPr lang="es-MX" sz="18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	</a:t>
            </a:r>
          </a:p>
          <a:p>
            <a:pPr marL="0" indent="0" algn="just">
              <a:spcBef>
                <a:spcPct val="20000"/>
              </a:spcBef>
              <a:buNone/>
            </a:pPr>
            <a:r>
              <a:rPr lang="es-MX" sz="1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	</a:t>
            </a:r>
            <a:r>
              <a:rPr lang="es-MX" sz="18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cp2024@hacienda.gob.mx </a:t>
            </a:r>
          </a:p>
          <a:p>
            <a:pPr marL="0" indent="0" algn="just">
              <a:spcBef>
                <a:spcPct val="20000"/>
              </a:spcBef>
              <a:buNone/>
            </a:pPr>
            <a:endParaRPr lang="es-MX" sz="18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 algn="just">
              <a:spcBef>
                <a:spcPct val="20000"/>
              </a:spcBef>
              <a:buNone/>
            </a:pPr>
            <a:r>
              <a:rPr lang="es-MX" sz="18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	cuenta.publica@salud.gob.mx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70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25;p3">
            <a:extLst>
              <a:ext uri="{FF2B5EF4-FFF2-40B4-BE49-F238E27FC236}">
                <a16:creationId xmlns:a16="http://schemas.microsoft.com/office/drawing/2014/main" id="{1B677A87-A993-050E-0C1D-B3CB1DA614C0}"/>
              </a:ext>
            </a:extLst>
          </p:cNvPr>
          <p:cNvSpPr txBox="1">
            <a:spLocks/>
          </p:cNvSpPr>
          <p:nvPr/>
        </p:nvSpPr>
        <p:spPr>
          <a:xfrm>
            <a:off x="1048820" y="2391718"/>
            <a:ext cx="10126800" cy="561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rgbClr val="404040"/>
              </a:buClr>
              <a:buSzPct val="100000"/>
              <a:buFont typeface="Arial" panose="020B0604020202020204" pitchFamily="34" charset="0"/>
              <a:buNone/>
            </a:pPr>
            <a:r>
              <a:rPr lang="es-MX" sz="4800" dirty="0" smtClean="0">
                <a:solidFill>
                  <a:srgbClr val="EDD8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INFORMACIÓN CONTABLE</a:t>
            </a:r>
            <a:endParaRPr lang="es-MX" sz="4800" dirty="0">
              <a:solidFill>
                <a:srgbClr val="EDD89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B4C23A8-2506-554F-9027-68B2330B9A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0642" y="5976876"/>
            <a:ext cx="3169217" cy="85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8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FD0411F-2764-A716-F6DD-486EF5404F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1510" y="326026"/>
            <a:ext cx="4989938" cy="1131812"/>
          </a:xfrm>
          <a:prstGeom prst="rect">
            <a:avLst/>
          </a:prstGeom>
        </p:spPr>
      </p:pic>
      <p:sp>
        <p:nvSpPr>
          <p:cNvPr id="7" name="Google Shape;144;p5">
            <a:extLst>
              <a:ext uri="{FF2B5EF4-FFF2-40B4-BE49-F238E27FC236}">
                <a16:creationId xmlns:a16="http://schemas.microsoft.com/office/drawing/2014/main" id="{9CAD4679-C09B-9893-8677-AE3144DFDD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84022" y="4662592"/>
            <a:ext cx="8814532" cy="2066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400"/>
              <a:buFont typeface="Montserrat SemiBold"/>
              <a:buNone/>
            </a:pPr>
            <a:r>
              <a:rPr lang="es-MX" sz="3600" b="1" dirty="0" smtClean="0">
                <a:solidFill>
                  <a:srgbClr val="69193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Cuenta de la Hacienda Pública 2024</a:t>
            </a:r>
            <a:endParaRPr sz="3600" b="1" dirty="0">
              <a:solidFill>
                <a:srgbClr val="69193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154859"/>
              </p:ext>
            </p:extLst>
          </p:nvPr>
        </p:nvGraphicFramePr>
        <p:xfrm>
          <a:off x="1771299" y="1270142"/>
          <a:ext cx="9596138" cy="40045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25830">
                  <a:extLst>
                    <a:ext uri="{9D8B030D-6E8A-4147-A177-3AD203B41FA5}">
                      <a16:colId xmlns:a16="http://schemas.microsoft.com/office/drawing/2014/main" val="1513741730"/>
                    </a:ext>
                  </a:extLst>
                </a:gridCol>
                <a:gridCol w="2615794">
                  <a:extLst>
                    <a:ext uri="{9D8B030D-6E8A-4147-A177-3AD203B41FA5}">
                      <a16:colId xmlns:a16="http://schemas.microsoft.com/office/drawing/2014/main" val="3767530179"/>
                    </a:ext>
                  </a:extLst>
                </a:gridCol>
                <a:gridCol w="2027257">
                  <a:extLst>
                    <a:ext uri="{9D8B030D-6E8A-4147-A177-3AD203B41FA5}">
                      <a16:colId xmlns:a16="http://schemas.microsoft.com/office/drawing/2014/main" val="2499733675"/>
                    </a:ext>
                  </a:extLst>
                </a:gridCol>
                <a:gridCol w="2027257">
                  <a:extLst>
                    <a:ext uri="{9D8B030D-6E8A-4147-A177-3AD203B41FA5}">
                      <a16:colId xmlns:a16="http://schemas.microsoft.com/office/drawing/2014/main" val="19302636"/>
                    </a:ext>
                  </a:extLst>
                </a:gridCol>
              </a:tblGrid>
              <a:tr h="696934">
                <a:tc gridSpan="4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rgbClr val="171B1E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MATRIZ DE INFORMACIÓN </a:t>
                      </a:r>
                      <a:r>
                        <a:rPr lang="es-MX" sz="2800" b="1" dirty="0" smtClean="0">
                          <a:solidFill>
                            <a:srgbClr val="171B1E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CONTABLE</a:t>
                      </a:r>
                      <a:endParaRPr lang="es-MX" sz="2800" b="1" dirty="0">
                        <a:solidFill>
                          <a:srgbClr val="171B1E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rgbClr val="DEC9A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691B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rgbClr val="DEC9A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691B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rgbClr val="DEC9A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691B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219231"/>
                  </a:ext>
                </a:extLst>
              </a:tr>
              <a:tr h="762966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rgbClr val="171B1E"/>
                          </a:solidFill>
                          <a:effectLst/>
                        </a:rPr>
                        <a:t>Descripción</a:t>
                      </a:r>
                      <a:endParaRPr lang="es-MX" sz="1600" b="1" dirty="0">
                        <a:solidFill>
                          <a:srgbClr val="171B1E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rgbClr val="171B1E"/>
                          </a:solidFill>
                          <a:effectLst/>
                        </a:rPr>
                        <a:t>Área Validadora /</a:t>
                      </a:r>
                    </a:p>
                    <a:p>
                      <a:pPr algn="ctr"/>
                      <a:r>
                        <a:rPr lang="es-MX" sz="1600" b="1" dirty="0" smtClean="0">
                          <a:solidFill>
                            <a:srgbClr val="171B1E"/>
                          </a:solidFill>
                          <a:effectLst/>
                        </a:rPr>
                        <a:t>Sistema</a:t>
                      </a:r>
                      <a:r>
                        <a:rPr lang="es-MX" sz="1600" b="1" baseline="0" dirty="0" smtClean="0">
                          <a:solidFill>
                            <a:srgbClr val="171B1E"/>
                          </a:solidFill>
                          <a:effectLst/>
                        </a:rPr>
                        <a:t> de Carga</a:t>
                      </a:r>
                      <a:endParaRPr lang="es-MX" sz="1600" b="1" dirty="0">
                        <a:solidFill>
                          <a:srgbClr val="171B1E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rgbClr val="171B1E"/>
                          </a:solidFill>
                          <a:effectLst/>
                        </a:rPr>
                        <a:t>Fecha validación</a:t>
                      </a:r>
                      <a:endParaRPr lang="es-MX" sz="1600" b="1" dirty="0">
                        <a:solidFill>
                          <a:srgbClr val="171B1E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rgbClr val="171B1E"/>
                          </a:solidFill>
                          <a:effectLst/>
                        </a:rPr>
                        <a:t>Fecha Entrega Definitiva</a:t>
                      </a:r>
                      <a:endParaRPr lang="es-MX" sz="1600" b="1" dirty="0">
                        <a:solidFill>
                          <a:srgbClr val="171B1E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615147"/>
                  </a:ext>
                </a:extLst>
              </a:tr>
              <a:tr h="84184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="1" dirty="0" smtClean="0">
                          <a:solidFill>
                            <a:srgbClr val="171B1E"/>
                          </a:solidFill>
                        </a:rPr>
                        <a:t>CONTABLE</a:t>
                      </a:r>
                      <a:endParaRPr lang="es-MX" b="1" dirty="0">
                        <a:solidFill>
                          <a:srgbClr val="171B1E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rgbClr val="171B1E"/>
                          </a:solidFill>
                        </a:rPr>
                        <a:t>DCRC/SICP</a:t>
                      </a:r>
                      <a:endParaRPr lang="es-MX" b="1" dirty="0">
                        <a:solidFill>
                          <a:srgbClr val="171B1E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baseline="0" dirty="0" smtClean="0">
                          <a:solidFill>
                            <a:srgbClr val="171B1E"/>
                          </a:solidFill>
                        </a:rPr>
                        <a:t>11 al </a:t>
                      </a:r>
                      <a:r>
                        <a:rPr lang="es-MX" b="1" dirty="0" smtClean="0">
                          <a:solidFill>
                            <a:srgbClr val="171B1E"/>
                          </a:solidFill>
                        </a:rPr>
                        <a:t>17 marzo</a:t>
                      </a:r>
                      <a:endParaRPr lang="es-MX" b="1" dirty="0">
                        <a:solidFill>
                          <a:srgbClr val="171B1E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rgbClr val="171B1E"/>
                          </a:solidFill>
                        </a:rPr>
                        <a:t>18 de marzo</a:t>
                      </a:r>
                      <a:endParaRPr lang="es-MX" b="1" dirty="0">
                        <a:solidFill>
                          <a:srgbClr val="171B1E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492727"/>
                  </a:ext>
                </a:extLst>
              </a:tr>
              <a:tr h="84184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="1" dirty="0" smtClean="0">
                          <a:solidFill>
                            <a:srgbClr val="171B1E"/>
                          </a:solidFill>
                        </a:rPr>
                        <a:t>PATRIMONIO</a:t>
                      </a:r>
                      <a:endParaRPr lang="es-MX" b="1" dirty="0">
                        <a:solidFill>
                          <a:srgbClr val="171B1E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rgbClr val="171B1E"/>
                          </a:solidFill>
                        </a:rPr>
                        <a:t>DCRC/SICP</a:t>
                      </a:r>
                      <a:endParaRPr lang="es-MX" b="1" dirty="0">
                        <a:solidFill>
                          <a:srgbClr val="171B1E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baseline="0" dirty="0" smtClean="0">
                          <a:solidFill>
                            <a:srgbClr val="171B1E"/>
                          </a:solidFill>
                        </a:rPr>
                        <a:t>11 al </a:t>
                      </a:r>
                      <a:r>
                        <a:rPr lang="es-MX" b="1" dirty="0" smtClean="0">
                          <a:solidFill>
                            <a:srgbClr val="171B1E"/>
                          </a:solidFill>
                        </a:rPr>
                        <a:t>17 marzo</a:t>
                      </a:r>
                      <a:endParaRPr lang="es-MX" b="1" dirty="0">
                        <a:solidFill>
                          <a:srgbClr val="171B1E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rgbClr val="171B1E"/>
                          </a:solidFill>
                        </a:rPr>
                        <a:t>18 de marzo</a:t>
                      </a:r>
                      <a:endParaRPr lang="es-MX" b="1" dirty="0">
                        <a:solidFill>
                          <a:srgbClr val="171B1E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428615"/>
                  </a:ext>
                </a:extLst>
              </a:tr>
              <a:tr h="86091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="1" dirty="0" smtClean="0">
                          <a:solidFill>
                            <a:srgbClr val="171B1E"/>
                          </a:solidFill>
                        </a:rPr>
                        <a:t>DICTAMEN CONTABLE</a:t>
                      </a:r>
                      <a:r>
                        <a:rPr lang="es-MX" b="1" baseline="0" dirty="0" smtClean="0">
                          <a:solidFill>
                            <a:srgbClr val="171B1E"/>
                          </a:solidFill>
                        </a:rPr>
                        <a:t> PRESUPUESTAL</a:t>
                      </a:r>
                      <a:endParaRPr lang="es-MX" b="1" dirty="0">
                        <a:solidFill>
                          <a:srgbClr val="171B1E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 smtClean="0">
                          <a:solidFill>
                            <a:srgbClr val="171B1E"/>
                          </a:solidFill>
                        </a:rPr>
                        <a:t>DCRC/SICP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rgbClr val="171B1E"/>
                          </a:solidFill>
                        </a:rPr>
                        <a:t>11 al 20 de marzo</a:t>
                      </a:r>
                      <a:endParaRPr lang="es-MX" b="1" dirty="0">
                        <a:solidFill>
                          <a:srgbClr val="171B1E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rgbClr val="171B1E"/>
                          </a:solidFill>
                        </a:rPr>
                        <a:t>21 de marzo</a:t>
                      </a:r>
                      <a:endParaRPr lang="es-MX" b="1" dirty="0">
                        <a:solidFill>
                          <a:srgbClr val="171B1E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2956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18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2A50BDA-8B75-0710-662C-A3761E3B79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16048" y="305006"/>
            <a:ext cx="4989938" cy="1131812"/>
          </a:xfrm>
          <a:prstGeom prst="rect">
            <a:avLst/>
          </a:prstGeom>
        </p:spPr>
      </p:pic>
      <p:sp>
        <p:nvSpPr>
          <p:cNvPr id="7" name="Google Shape;144;p5">
            <a:extLst>
              <a:ext uri="{FF2B5EF4-FFF2-40B4-BE49-F238E27FC236}">
                <a16:creationId xmlns:a16="http://schemas.microsoft.com/office/drawing/2014/main" id="{9CAD4679-C09B-9893-8677-AE3144DFDD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269" y="2072640"/>
            <a:ext cx="10255799" cy="2386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6E152E"/>
              </a:buClr>
              <a:buSzPts val="4400"/>
            </a:pPr>
            <a:r>
              <a:rPr lang="es-MX" sz="3600" b="1" dirty="0">
                <a:solidFill>
                  <a:srgbClr val="171B1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 formato del </a:t>
            </a:r>
            <a:r>
              <a:rPr lang="es-MX" sz="3600" b="1" dirty="0">
                <a:solidFill>
                  <a:srgbClr val="69193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Patrimonio de cada entidad, debe ser remitido por Oficio dirigido a la Dirección de Contabilidad y Rendición de Cuentas </a:t>
            </a:r>
            <a:r>
              <a:rPr lang="es-MX" sz="3600" b="1" dirty="0">
                <a:solidFill>
                  <a:srgbClr val="171B1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 más tardar el </a:t>
            </a:r>
            <a:r>
              <a:rPr lang="es-MX" sz="3600" b="1" dirty="0" smtClean="0">
                <a:solidFill>
                  <a:srgbClr val="171B1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</a:t>
            </a:r>
            <a:r>
              <a:rPr lang="es-MX" sz="3600" b="1" dirty="0" smtClean="0">
                <a:solidFill>
                  <a:srgbClr val="171B1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8</a:t>
            </a:r>
            <a:r>
              <a:rPr lang="es-MX" sz="3600" b="1" dirty="0" smtClean="0">
                <a:solidFill>
                  <a:srgbClr val="171B1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-03-2025</a:t>
            </a:r>
            <a:r>
              <a:rPr lang="es-MX" sz="3600" b="1" dirty="0" smtClean="0">
                <a:solidFill>
                  <a:srgbClr val="69193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  <a:endParaRPr lang="es-MX" sz="3600" b="1" dirty="0">
              <a:solidFill>
                <a:srgbClr val="69193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Google Shape;144;p5">
            <a:extLst>
              <a:ext uri="{FF2B5EF4-FFF2-40B4-BE49-F238E27FC236}">
                <a16:creationId xmlns:a16="http://schemas.microsoft.com/office/drawing/2014/main" id="{9CAD4679-C09B-9893-8677-AE3144DFDDAE}"/>
              </a:ext>
            </a:extLst>
          </p:cNvPr>
          <p:cNvSpPr txBox="1">
            <a:spLocks/>
          </p:cNvSpPr>
          <p:nvPr/>
        </p:nvSpPr>
        <p:spPr>
          <a:xfrm>
            <a:off x="3701142" y="4218455"/>
            <a:ext cx="8814532" cy="20668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6E152E"/>
              </a:buClr>
              <a:buSzPts val="4400"/>
              <a:buFont typeface="Montserrat SemiBold"/>
              <a:buNone/>
            </a:pPr>
            <a:r>
              <a:rPr lang="es-MX" sz="3600" b="1" smtClean="0">
                <a:solidFill>
                  <a:srgbClr val="69193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Cuenta de la Hacienda Pública 2024</a:t>
            </a:r>
            <a:endParaRPr lang="es-MX" sz="3600" b="1" dirty="0">
              <a:solidFill>
                <a:srgbClr val="69193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24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4;p5">
            <a:extLst>
              <a:ext uri="{FF2B5EF4-FFF2-40B4-BE49-F238E27FC236}">
                <a16:creationId xmlns:a16="http://schemas.microsoft.com/office/drawing/2014/main" id="{9CAD4679-C09B-9893-8677-AE3144DFDD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5760" y="191589"/>
            <a:ext cx="5720080" cy="94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400"/>
              <a:buFont typeface="Montserrat SemiBold"/>
              <a:buNone/>
            </a:pPr>
            <a:r>
              <a:rPr lang="es-MX" sz="3600" b="1" dirty="0" smtClean="0">
                <a:solidFill>
                  <a:srgbClr val="69193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¡IMPORTANTE! </a:t>
            </a:r>
            <a:endParaRPr sz="3600" b="1" dirty="0">
              <a:solidFill>
                <a:srgbClr val="69193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B271261-89BC-B652-DA66-E836E991F6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16048" y="305006"/>
            <a:ext cx="4989938" cy="113181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53736" y="2091221"/>
            <a:ext cx="9692641" cy="269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s-MX" b="1" dirty="0" smtClean="0">
                <a:solidFill>
                  <a:srgbClr val="001800"/>
                </a:solidFill>
                <a:latin typeface="Arial" pitchFamily="34" charset="0"/>
                <a:cs typeface="Arial" pitchFamily="34" charset="0"/>
              </a:rPr>
              <a:t>Atender </a:t>
            </a:r>
            <a:r>
              <a:rPr lang="es-MX" b="1" dirty="0">
                <a:solidFill>
                  <a:srgbClr val="001800"/>
                </a:solidFill>
                <a:latin typeface="Arial" pitchFamily="34" charset="0"/>
                <a:cs typeface="Arial" pitchFamily="34" charset="0"/>
              </a:rPr>
              <a:t>las </a:t>
            </a:r>
            <a:r>
              <a:rPr lang="es-ES" b="1" dirty="0">
                <a:solidFill>
                  <a:srgbClr val="001800"/>
                </a:solidFill>
                <a:latin typeface="Arial" pitchFamily="34" charset="0"/>
                <a:cs typeface="Arial" pitchFamily="34" charset="0"/>
              </a:rPr>
              <a:t>Guías para la carga en el </a:t>
            </a:r>
            <a:r>
              <a:rPr lang="es-ES" b="1" dirty="0" smtClean="0">
                <a:solidFill>
                  <a:srgbClr val="001800"/>
                </a:solidFill>
                <a:latin typeface="Arial" pitchFamily="34" charset="0"/>
                <a:cs typeface="Arial" pitchFamily="34" charset="0"/>
              </a:rPr>
              <a:t>SICP</a:t>
            </a:r>
            <a:endParaRPr lang="es-ES" b="1" dirty="0">
              <a:solidFill>
                <a:srgbClr val="0018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Arial"/>
              <a:buChar char="•"/>
            </a:pPr>
            <a:endParaRPr lang="es-ES" b="1" dirty="0" smtClean="0">
              <a:solidFill>
                <a:srgbClr val="0018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Arial"/>
              <a:buChar char="•"/>
            </a:pPr>
            <a:endParaRPr lang="es-ES" b="1" dirty="0">
              <a:solidFill>
                <a:srgbClr val="0018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b="1" u="sng" dirty="0" smtClean="0">
                <a:solidFill>
                  <a:srgbClr val="001800"/>
                </a:solidFill>
                <a:latin typeface="Arial" panose="020B0604020202020204" pitchFamily="34" charset="0"/>
              </a:rPr>
              <a:t>Utilizar </a:t>
            </a:r>
            <a:r>
              <a:rPr lang="es-MX" b="1" u="sng" dirty="0">
                <a:solidFill>
                  <a:srgbClr val="001800"/>
                </a:solidFill>
                <a:latin typeface="Arial" panose="020B0604020202020204" pitchFamily="34" charset="0"/>
              </a:rPr>
              <a:t>los formatos que se descarguen del SICP </a:t>
            </a:r>
            <a:r>
              <a:rPr lang="es-MX" b="1" dirty="0">
                <a:solidFill>
                  <a:srgbClr val="001800"/>
                </a:solidFill>
                <a:latin typeface="Arial" panose="020B0604020202020204" pitchFamily="34" charset="0"/>
              </a:rPr>
              <a:t>ya que </a:t>
            </a:r>
            <a:r>
              <a:rPr lang="es-MX" b="1" u="sng" dirty="0">
                <a:solidFill>
                  <a:srgbClr val="001800"/>
                </a:solidFill>
                <a:latin typeface="Arial" panose="020B0604020202020204" pitchFamily="34" charset="0"/>
              </a:rPr>
              <a:t>cuenta</a:t>
            </a:r>
            <a:r>
              <a:rPr lang="es-MX" b="1" dirty="0">
                <a:solidFill>
                  <a:srgbClr val="001800"/>
                </a:solidFill>
                <a:latin typeface="Arial" panose="020B0604020202020204" pitchFamily="34" charset="0"/>
              </a:rPr>
              <a:t> con la tipología establecida y </a:t>
            </a:r>
            <a:r>
              <a:rPr lang="es-MX" b="1" u="sng" dirty="0">
                <a:solidFill>
                  <a:srgbClr val="001800"/>
                </a:solidFill>
                <a:latin typeface="Arial" panose="020B0604020202020204" pitchFamily="34" charset="0"/>
              </a:rPr>
              <a:t>las modificaciones emitidas por </a:t>
            </a:r>
            <a:r>
              <a:rPr lang="es-MX" b="1" u="sng" dirty="0" smtClean="0">
                <a:solidFill>
                  <a:srgbClr val="001800"/>
                </a:solidFill>
                <a:latin typeface="Arial" panose="020B0604020202020204" pitchFamily="34" charset="0"/>
              </a:rPr>
              <a:t>CONAC.</a:t>
            </a:r>
            <a:endParaRPr lang="es-MX" b="1" dirty="0">
              <a:solidFill>
                <a:srgbClr val="0018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rgbClr val="0018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MX" b="1" dirty="0">
              <a:solidFill>
                <a:srgbClr val="0018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b="1" dirty="0">
                <a:solidFill>
                  <a:srgbClr val="001800"/>
                </a:solidFill>
                <a:latin typeface="Arial" pitchFamily="34" charset="0"/>
                <a:cs typeface="Arial" pitchFamily="34" charset="0"/>
              </a:rPr>
              <a:t>El ente público debe validar toda la información antes de autorizarla, ya que posteriormente no podrá realizarse ningún cambio</a:t>
            </a:r>
            <a:r>
              <a:rPr lang="es-MX" b="1" dirty="0">
                <a:solidFill>
                  <a:srgbClr val="98989A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MX" b="1" dirty="0">
              <a:solidFill>
                <a:srgbClr val="98989A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46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5_presentacion PPT" id="{8DD56EF3-433A-7844-B01E-20F533D6FE54}" vid="{11DD0624-C78C-5B45-8F44-25D77735DBB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1207</Words>
  <Application>Microsoft Office PowerPoint</Application>
  <PresentationFormat>Panorámica</PresentationFormat>
  <Paragraphs>214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Montserrat SemiBold</vt:lpstr>
      <vt:lpstr>Noto Sans</vt:lpstr>
      <vt:lpstr>Patria</vt:lpstr>
      <vt:lpstr>Wingdings</vt:lpstr>
      <vt:lpstr>Tema de Office</vt:lpstr>
      <vt:lpstr>Presentación de PowerPoint</vt:lpstr>
      <vt:lpstr>Presentación de PowerPoint</vt:lpstr>
      <vt:lpstr>Presentación de PowerPoint</vt:lpstr>
      <vt:lpstr>Asistencia Técnica de la UCG en la SHCP</vt:lpstr>
      <vt:lpstr>Presentación de PowerPoint</vt:lpstr>
      <vt:lpstr>Presentación de PowerPoint</vt:lpstr>
      <vt:lpstr>Cuenta de la Hacienda Pública 2024</vt:lpstr>
      <vt:lpstr>El formato del Patrimonio de cada entidad, debe ser remitido por Oficio dirigido a la Dirección de Contabilidad y Rendición de Cuentas a más tardar el 18-03-2025.</vt:lpstr>
      <vt:lpstr>¡IMPORTANTE! </vt:lpstr>
      <vt:lpstr>Presentación de PowerPoint</vt:lpstr>
      <vt:lpstr>Presentación de PowerPoint</vt:lpstr>
      <vt:lpstr>¡IMPORTANTE! </vt:lpstr>
      <vt:lpstr>En caso de que el ente público deba informar algún hecho posterior al cierre, lo comunicará oficialmente a la UCG a más tardar el 28 de abril del 2025.</vt:lpstr>
      <vt:lpstr>Presentación de PowerPoint</vt:lpstr>
      <vt:lpstr>Cuenta de la Hacienda Pública 2024</vt:lpstr>
      <vt:lpstr>Presentación de PowerPoint</vt:lpstr>
      <vt:lpstr>Presentación de PowerPoint</vt:lpstr>
      <vt:lpstr>Presentación de PowerPoint</vt:lpstr>
      <vt:lpstr>Cuenta de la Hacienda Pública 2024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Ximena Pérez Viveros</dc:creator>
  <cp:lastModifiedBy>Jenifer Carbajal Gómez</cp:lastModifiedBy>
  <cp:revision>58</cp:revision>
  <dcterms:created xsi:type="dcterms:W3CDTF">2024-12-28T21:44:20Z</dcterms:created>
  <dcterms:modified xsi:type="dcterms:W3CDTF">2025-03-13T20:46:44Z</dcterms:modified>
</cp:coreProperties>
</file>